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sldIdLst>
    <p:sldId id="256" r:id="rId2"/>
    <p:sldId id="291" r:id="rId3"/>
    <p:sldId id="280" r:id="rId4"/>
    <p:sldId id="261" r:id="rId5"/>
    <p:sldId id="292" r:id="rId6"/>
    <p:sldId id="293" r:id="rId7"/>
    <p:sldId id="294" r:id="rId8"/>
    <p:sldId id="295" r:id="rId9"/>
    <p:sldId id="296" r:id="rId1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99"/>
    <a:srgbClr val="00CC00"/>
    <a:srgbClr val="008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1152" y="4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8AD00F-C051-4EEC-8D1C-B3D6ECCAA63E}" type="datetimeFigureOut">
              <a:rPr lang="fr-FR" smtClean="0"/>
              <a:pPr/>
              <a:t>06/03/2023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FD6477-6FF9-45BE-AF8A-40F1030A1A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2054C-05C8-4635-A312-D626C78D59EF}" type="datetime1">
              <a:rPr lang="fr-FR" smtClean="0"/>
              <a:pPr/>
              <a:t>06/03/2023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577A0-C97D-496E-A4FF-942ED9F108D5}" type="datetime1">
              <a:rPr lang="fr-FR" smtClean="0"/>
              <a:pPr/>
              <a:t>06/03/2023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EDD69-D57B-4BCB-ABBA-20BB1C5FA4EB}" type="datetime1">
              <a:rPr lang="fr-FR" smtClean="0"/>
              <a:pPr/>
              <a:t>06/03/2023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7827F-0CBE-40FB-9DE5-B64A60EAADBA}" type="datetime1">
              <a:rPr lang="fr-FR" smtClean="0"/>
              <a:pPr/>
              <a:t>06/03/2023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F5EA7-BDED-4FC2-BF3B-5080FE87B674}" type="datetime1">
              <a:rPr lang="fr-FR" smtClean="0"/>
              <a:pPr/>
              <a:t>06/03/2023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C9DAA-E175-4DD2-893C-1D9A33CFBB66}" type="datetime1">
              <a:rPr lang="fr-FR" smtClean="0"/>
              <a:pPr/>
              <a:t>06/03/2023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037ED-1739-41F9-B442-D41917E155BB}" type="datetime1">
              <a:rPr lang="fr-FR" smtClean="0"/>
              <a:pPr/>
              <a:t>06/03/2023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EB6D4-0D0E-48AD-BA95-9A2722E0F03D}" type="datetime1">
              <a:rPr lang="fr-FR" smtClean="0"/>
              <a:pPr/>
              <a:t>06/03/2023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3BB1F-68C4-45EC-ABE4-9442CB6D074A}" type="datetime1">
              <a:rPr lang="fr-FR" smtClean="0"/>
              <a:pPr/>
              <a:t>06/03/2023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20FDB-6693-49E9-BD53-3394145C1D2E}" type="datetime1">
              <a:rPr lang="fr-FR" smtClean="0"/>
              <a:pPr/>
              <a:t>06/03/2023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2AF23-2419-4F47-84C2-B1D2EE19C0B1}" type="datetime1">
              <a:rPr lang="fr-FR" smtClean="0"/>
              <a:pPr/>
              <a:t>06/03/2023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8C2A82-03B4-4522-B128-251391CDE31D}" type="datetime1">
              <a:rPr lang="fr-FR" smtClean="0"/>
              <a:pPr/>
              <a:t>06/03/2023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mailto:enviequalite@gmail.com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ous-titre 3"/>
          <p:cNvSpPr txBox="1">
            <a:spLocks/>
          </p:cNvSpPr>
          <p:nvPr/>
        </p:nvSpPr>
        <p:spPr>
          <a:xfrm>
            <a:off x="1547664" y="4869160"/>
            <a:ext cx="5832648" cy="144016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fr-FR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1" name="Sous-titre 6"/>
          <p:cNvSpPr txBox="1">
            <a:spLocks/>
          </p:cNvSpPr>
          <p:nvPr/>
        </p:nvSpPr>
        <p:spPr>
          <a:xfrm>
            <a:off x="642910" y="2276872"/>
            <a:ext cx="7715304" cy="1224136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indent="-342900" algn="ctr">
              <a:spcBef>
                <a:spcPct val="20000"/>
              </a:spcBef>
            </a:pPr>
            <a:r>
              <a:rPr lang="fr-FR" sz="2000" dirty="0" smtClean="0">
                <a:latin typeface="+mj-lt"/>
              </a:rPr>
              <a:t>Atelier de test « </a:t>
            </a:r>
            <a:r>
              <a:rPr lang="fr-FR" sz="2000" dirty="0" smtClean="0">
                <a:latin typeface="Calibri" pitchFamily="34" charset="0"/>
                <a:cs typeface="Calibri" pitchFamily="34" charset="0"/>
              </a:rPr>
              <a:t>l’économie circulaire </a:t>
            </a:r>
            <a:r>
              <a:rPr lang="fr-FR" sz="2000" dirty="0" smtClean="0">
                <a:latin typeface="+mj-lt"/>
              </a:rPr>
              <a:t>au travail » </a:t>
            </a:r>
          </a:p>
          <a:p>
            <a:pPr marL="342900" indent="-342900" algn="ctr">
              <a:spcBef>
                <a:spcPct val="20000"/>
              </a:spcBef>
            </a:pPr>
            <a:r>
              <a:rPr lang="fr-FR" sz="2000" dirty="0" smtClean="0">
                <a:latin typeface="+mj-lt"/>
              </a:rPr>
              <a:t>durée 1,5 h</a:t>
            </a:r>
          </a:p>
          <a:p>
            <a:pPr marL="342900" indent="-342900" algn="ctr">
              <a:spcBef>
                <a:spcPct val="20000"/>
              </a:spcBef>
            </a:pPr>
            <a:r>
              <a:rPr lang="fr-FR" sz="2000" i="1" dirty="0" smtClean="0">
                <a:latin typeface="+mj-lt"/>
              </a:rPr>
              <a:t>Version Jeu </a:t>
            </a:r>
            <a:r>
              <a:rPr lang="fr-FR" sz="2000" i="1" smtClean="0">
                <a:latin typeface="+mj-lt"/>
              </a:rPr>
              <a:t>de rôles </a:t>
            </a:r>
            <a:endParaRPr lang="fr-FR" sz="2000" b="1" i="1" dirty="0" smtClean="0">
              <a:latin typeface="+mj-lt"/>
            </a:endParaRPr>
          </a:p>
        </p:txBody>
      </p:sp>
      <p:sp>
        <p:nvSpPr>
          <p:cNvPr id="13" name="Espace réservé du pied de page 1"/>
          <p:cNvSpPr>
            <a:spLocks noGrp="1"/>
          </p:cNvSpPr>
          <p:nvPr>
            <p:ph type="ftr" sz="quarter" idx="11"/>
          </p:nvPr>
        </p:nvSpPr>
        <p:spPr>
          <a:xfrm>
            <a:off x="4211960" y="4365105"/>
            <a:ext cx="4646320" cy="2064292"/>
          </a:xfrm>
        </p:spPr>
        <p:txBody>
          <a:bodyPr/>
          <a:lstStyle/>
          <a:p>
            <a:endParaRPr lang="fr-FR" dirty="0" smtClean="0">
              <a:solidFill>
                <a:schemeClr val="tx1"/>
              </a:solidFill>
            </a:endParaRPr>
          </a:p>
          <a:p>
            <a:pPr lvl="0">
              <a:spcBef>
                <a:spcPct val="0"/>
              </a:spcBef>
            </a:pPr>
            <a:r>
              <a:rPr lang="fr-FR" b="1" dirty="0" smtClean="0">
                <a:solidFill>
                  <a:schemeClr val="tx1"/>
                </a:solidFill>
              </a:rPr>
              <a:t>«l’Atelier des valeurs sociales et environnementales», </a:t>
            </a:r>
          </a:p>
          <a:p>
            <a:pPr>
              <a:spcBef>
                <a:spcPct val="0"/>
              </a:spcBef>
            </a:pPr>
            <a:r>
              <a:rPr lang="fr-FR" b="1" dirty="0" smtClean="0">
                <a:solidFill>
                  <a:schemeClr val="tx1"/>
                </a:solidFill>
              </a:rPr>
              <a:t>tiers-lieu </a:t>
            </a:r>
            <a:r>
              <a:rPr lang="fr-FR" b="1" dirty="0" err="1" smtClean="0">
                <a:solidFill>
                  <a:schemeClr val="tx1"/>
                </a:solidFill>
              </a:rPr>
              <a:t>Scic</a:t>
            </a:r>
            <a:r>
              <a:rPr lang="fr-FR" b="1" dirty="0" smtClean="0">
                <a:solidFill>
                  <a:schemeClr val="tx1"/>
                </a:solidFill>
              </a:rPr>
              <a:t> en cours de création à Saint-Denis </a:t>
            </a:r>
          </a:p>
          <a:p>
            <a:pPr>
              <a:spcBef>
                <a:spcPct val="0"/>
              </a:spcBef>
            </a:pPr>
            <a:r>
              <a:rPr lang="fr-FR" dirty="0" smtClean="0">
                <a:solidFill>
                  <a:schemeClr val="tx1"/>
                </a:solidFill>
              </a:rPr>
              <a:t>Auteur de ce document Isaac (dit Sacco) Lievense </a:t>
            </a:r>
          </a:p>
          <a:p>
            <a:pPr>
              <a:spcBef>
                <a:spcPct val="0"/>
              </a:spcBef>
            </a:pPr>
            <a:r>
              <a:rPr lang="fr-FR" dirty="0" smtClean="0">
                <a:solidFill>
                  <a:schemeClr val="tx1"/>
                </a:solidFill>
              </a:rPr>
              <a:t>version complète du 8 février 2022</a:t>
            </a:r>
          </a:p>
          <a:p>
            <a:r>
              <a:rPr lang="fr-FR" dirty="0" smtClean="0">
                <a:solidFill>
                  <a:schemeClr val="tx1"/>
                </a:solidFill>
              </a:rPr>
              <a:t>Contact : </a:t>
            </a:r>
            <a:r>
              <a:rPr lang="fr-FR" dirty="0" smtClean="0">
                <a:solidFill>
                  <a:schemeClr val="tx1"/>
                </a:solidFill>
                <a:hlinkClick r:id="rId2"/>
              </a:rPr>
              <a:t>enviequalite@gmail.com</a:t>
            </a:r>
            <a:r>
              <a:rPr lang="fr-FR" dirty="0" smtClean="0">
                <a:solidFill>
                  <a:schemeClr val="tx1"/>
                </a:solidFill>
              </a:rPr>
              <a:t> ou 06 72 32 97 80</a:t>
            </a:r>
            <a:endParaRPr lang="fr-BE" dirty="0">
              <a:solidFill>
                <a:schemeClr val="tx1"/>
              </a:solidFill>
            </a:endParaRPr>
          </a:p>
        </p:txBody>
      </p:sp>
      <p:pic>
        <p:nvPicPr>
          <p:cNvPr id="17" name="Picture 2" descr="Aboriginal Ar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285728"/>
            <a:ext cx="1500198" cy="10001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BE" dirty="0" smtClean="0"/>
              <a:t>1</a:t>
            </a:r>
            <a:endParaRPr lang="fr-BE" dirty="0"/>
          </a:p>
        </p:txBody>
      </p:sp>
      <p:sp>
        <p:nvSpPr>
          <p:cNvPr id="3" name="Espace réservé du numéro de diapositive 3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1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Espace réservé du contenu 3"/>
          <p:cNvSpPr txBox="1">
            <a:spLocks/>
          </p:cNvSpPr>
          <p:nvPr/>
        </p:nvSpPr>
        <p:spPr>
          <a:xfrm>
            <a:off x="357158" y="1714500"/>
            <a:ext cx="8286808" cy="23574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Objectif de l’atelier de test « l’économie circulaire</a:t>
            </a:r>
            <a:r>
              <a:rPr lang="fr-FR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» :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Découvrir quelles actions créent les valeurs sociales et environnementales</a:t>
            </a:r>
            <a:r>
              <a:rPr kumimoji="0" lang="fr-FR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fr-FR" dirty="0" smtClean="0">
                <a:latin typeface="Calibri" pitchFamily="34" charset="0"/>
                <a:cs typeface="Calibri" pitchFamily="34" charset="0"/>
              </a:rPr>
              <a:t>importantes</a:t>
            </a:r>
            <a:endParaRPr kumimoji="0" lang="fr-FR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pour se motiver</a:t>
            </a:r>
            <a:r>
              <a:rPr lang="fr-FR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kumimoji="0" lang="fr-FR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à contribuer à l’économie circulaire dans </a:t>
            </a:r>
            <a:r>
              <a:rPr lang="fr-FR" dirty="0" smtClean="0">
                <a:latin typeface="Calibri" pitchFamily="34" charset="0"/>
                <a:cs typeface="Calibri" pitchFamily="34" charset="0"/>
              </a:rPr>
              <a:t>une</a:t>
            </a:r>
            <a:r>
              <a:rPr kumimoji="0" lang="fr-FR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entreprise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7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7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7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1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1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1800" b="1" dirty="0" smtClean="0">
                <a:latin typeface="Calibri" pitchFamily="34" charset="0"/>
                <a:cs typeface="Calibri" pitchFamily="34" charset="0"/>
              </a:rPr>
              <a:t>I. Version Jeu de rôles :</a:t>
            </a:r>
            <a:br>
              <a:rPr lang="fr-FR" sz="1800" b="1" dirty="0" smtClean="0">
                <a:latin typeface="Calibri" pitchFamily="34" charset="0"/>
                <a:cs typeface="Calibri" pitchFamily="34" charset="0"/>
              </a:rPr>
            </a:br>
            <a:r>
              <a:rPr lang="fr-FR" sz="18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fr-FR" sz="1800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fr-FR" sz="1800" dirty="0" smtClean="0">
                <a:latin typeface="Calibri" pitchFamily="34" charset="0"/>
                <a:cs typeface="Calibri" pitchFamily="34" charset="0"/>
              </a:rPr>
            </a:br>
            <a:r>
              <a:rPr lang="fr-FR" sz="1800" u="sng" dirty="0" smtClean="0">
                <a:latin typeface="Calibri" pitchFamily="34" charset="0"/>
                <a:cs typeface="Calibri" pitchFamily="34" charset="0"/>
              </a:rPr>
              <a:t>Déroulement de l’atelier de test « l’économie circulaire au travail »</a:t>
            </a:r>
            <a:endParaRPr lang="fr-FR" sz="1800" u="sng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>
              <a:buNone/>
              <a:defRPr/>
            </a:pPr>
            <a:r>
              <a:rPr lang="fr-FR" sz="1600" b="1" dirty="0" smtClean="0">
                <a:latin typeface="Calibri" pitchFamily="34" charset="0"/>
                <a:cs typeface="Calibri" pitchFamily="34" charset="0"/>
              </a:rPr>
              <a:t>Brise-glace de 5 minutes.</a:t>
            </a:r>
          </a:p>
          <a:p>
            <a:pPr lvl="0">
              <a:buNone/>
              <a:defRPr/>
            </a:pPr>
            <a:endParaRPr lang="fr-FR" sz="1600" dirty="0" smtClean="0">
              <a:latin typeface="Calibri" pitchFamily="34" charset="0"/>
              <a:cs typeface="Calibri" pitchFamily="34" charset="0"/>
            </a:endParaRPr>
          </a:p>
          <a:p>
            <a:pPr lvl="0">
              <a:buNone/>
              <a:defRPr/>
            </a:pPr>
            <a:r>
              <a:rPr lang="fr-FR" sz="1600" b="1" dirty="0" smtClean="0">
                <a:latin typeface="Calibri" pitchFamily="34" charset="0"/>
                <a:cs typeface="Calibri" pitchFamily="34" charset="0"/>
              </a:rPr>
              <a:t>Partie 1 de 40 minutes, jeu de rôles de 40 minutes, pour au moins 4 créateurs d’entreprises TPE</a:t>
            </a:r>
          </a:p>
          <a:p>
            <a:pPr lvl="0">
              <a:buNone/>
              <a:defRPr/>
            </a:pPr>
            <a:r>
              <a:rPr lang="fr-FR" sz="1600" b="1" dirty="0" smtClean="0">
                <a:latin typeface="Calibri" pitchFamily="34" charset="0"/>
                <a:cs typeface="Calibri" pitchFamily="34" charset="0"/>
              </a:rPr>
              <a:t>ou 4 </a:t>
            </a:r>
            <a:r>
              <a:rPr lang="fr-FR" sz="1600" b="1" dirty="0" err="1" smtClean="0">
                <a:latin typeface="Calibri" pitchFamily="34" charset="0"/>
                <a:cs typeface="Calibri" pitchFamily="34" charset="0"/>
              </a:rPr>
              <a:t>salarié.e.s</a:t>
            </a:r>
            <a:r>
              <a:rPr lang="fr-FR" sz="1600" b="1" dirty="0" smtClean="0">
                <a:latin typeface="Calibri" pitchFamily="34" charset="0"/>
                <a:cs typeface="Calibri" pitchFamily="34" charset="0"/>
              </a:rPr>
              <a:t> des entreprises TPE ou PME.</a:t>
            </a:r>
          </a:p>
          <a:p>
            <a:pPr>
              <a:buNone/>
              <a:defRPr/>
            </a:pPr>
            <a:r>
              <a:rPr lang="fr-FR" sz="1600" dirty="0" smtClean="0">
                <a:latin typeface="Calibri" pitchFamily="34" charset="0"/>
                <a:cs typeface="Calibri" pitchFamily="34" charset="0"/>
              </a:rPr>
              <a:t>Objectif de la partie 1 : découvrir les actions qui créent les valeurs sociales et environnementales</a:t>
            </a:r>
          </a:p>
          <a:p>
            <a:pPr>
              <a:buNone/>
              <a:defRPr/>
            </a:pPr>
            <a:r>
              <a:rPr lang="fr-FR" sz="1600" dirty="0" smtClean="0">
                <a:latin typeface="Calibri" pitchFamily="34" charset="0"/>
                <a:cs typeface="Calibri" pitchFamily="34" charset="0"/>
              </a:rPr>
              <a:t>importantes pour renforcer l’économie circulaire au travail.</a:t>
            </a:r>
          </a:p>
          <a:p>
            <a:pPr lvl="0">
              <a:defRPr/>
            </a:pPr>
            <a:endParaRPr lang="fr-FR" sz="1600" dirty="0" smtClean="0">
              <a:latin typeface="Calibri" pitchFamily="34" charset="0"/>
              <a:cs typeface="Calibri" pitchFamily="34" charset="0"/>
            </a:endParaRPr>
          </a:p>
          <a:p>
            <a:pPr lvl="0">
              <a:buNone/>
              <a:defRPr/>
            </a:pPr>
            <a:r>
              <a:rPr lang="fr-FR" sz="1600" b="1" dirty="0" smtClean="0">
                <a:latin typeface="Calibri" pitchFamily="34" charset="0"/>
                <a:cs typeface="Calibri" pitchFamily="34" charset="0"/>
              </a:rPr>
              <a:t>Partie 2 de 45 minutes maximum, discussion de la situation actuelle et future dans votre</a:t>
            </a:r>
          </a:p>
          <a:p>
            <a:pPr lvl="0">
              <a:buNone/>
              <a:defRPr/>
            </a:pPr>
            <a:r>
              <a:rPr lang="fr-FR" sz="1600" b="1" dirty="0" smtClean="0">
                <a:latin typeface="Calibri" pitchFamily="34" charset="0"/>
                <a:cs typeface="Calibri" pitchFamily="34" charset="0"/>
              </a:rPr>
              <a:t>entreprise.</a:t>
            </a:r>
          </a:p>
          <a:p>
            <a:pPr lvl="0">
              <a:defRPr/>
            </a:pPr>
            <a:r>
              <a:rPr lang="fr-FR" sz="1600" b="1" dirty="0" smtClean="0">
                <a:latin typeface="Calibri" pitchFamily="34" charset="0"/>
                <a:cs typeface="Calibri" pitchFamily="34" charset="0"/>
              </a:rPr>
              <a:t>Question 1 sur la situation actuelle : </a:t>
            </a:r>
            <a:r>
              <a:rPr lang="fr-FR" sz="1600" dirty="0" smtClean="0">
                <a:latin typeface="Calibri" pitchFamily="34" charset="0"/>
                <a:cs typeface="Calibri" pitchFamily="34" charset="0"/>
              </a:rPr>
              <a:t>Avez-vous avez déjà mis en place des actions sociales et</a:t>
            </a:r>
          </a:p>
          <a:p>
            <a:pPr lvl="0">
              <a:buNone/>
              <a:defRPr/>
            </a:pPr>
            <a:r>
              <a:rPr lang="fr-FR" sz="1600" dirty="0" smtClean="0">
                <a:latin typeface="Calibri" pitchFamily="34" charset="0"/>
                <a:cs typeface="Calibri" pitchFamily="34" charset="0"/>
              </a:rPr>
              <a:t>	environnementales qui renforcent l’économie circulaire? </a:t>
            </a:r>
          </a:p>
          <a:p>
            <a:pPr lvl="0">
              <a:buNone/>
              <a:defRPr/>
            </a:pPr>
            <a:r>
              <a:rPr lang="fr-FR" sz="1600" dirty="0" smtClean="0">
                <a:latin typeface="Calibri" pitchFamily="34" charset="0"/>
                <a:cs typeface="Calibri" pitchFamily="34" charset="0"/>
              </a:rPr>
              <a:t>	-&gt; Oui : lesquelles et selon vous, ces actions créent quelles valeurs sociales et environnementales?</a:t>
            </a:r>
          </a:p>
          <a:p>
            <a:pPr lvl="0">
              <a:buNone/>
              <a:defRPr/>
            </a:pPr>
            <a:r>
              <a:rPr lang="fr-FR" sz="1600" dirty="0" smtClean="0">
                <a:latin typeface="Calibri" pitchFamily="34" charset="0"/>
                <a:cs typeface="Calibri" pitchFamily="34" charset="0"/>
              </a:rPr>
              <a:t>	-&gt; Non : passez directement à question 2</a:t>
            </a:r>
          </a:p>
          <a:p>
            <a:pPr lvl="0">
              <a:defRPr/>
            </a:pPr>
            <a:r>
              <a:rPr lang="fr-FR" sz="1600" b="1" dirty="0" smtClean="0">
                <a:latin typeface="Calibri" pitchFamily="34" charset="0"/>
                <a:cs typeface="Calibri" pitchFamily="34" charset="0"/>
              </a:rPr>
              <a:t>Question 2 sur la situation à venir : </a:t>
            </a:r>
            <a:r>
              <a:rPr lang="fr-FR" sz="1600" dirty="0" smtClean="0">
                <a:latin typeface="Calibri" pitchFamily="34" charset="0"/>
                <a:cs typeface="Calibri" pitchFamily="34" charset="0"/>
              </a:rPr>
              <a:t>Comment voulez-vous améliorer les actions sociales et</a:t>
            </a:r>
          </a:p>
          <a:p>
            <a:pPr lvl="0">
              <a:buNone/>
              <a:defRPr/>
            </a:pPr>
            <a:r>
              <a:rPr lang="fr-FR" sz="1600" dirty="0" smtClean="0">
                <a:latin typeface="Calibri" pitchFamily="34" charset="0"/>
                <a:cs typeface="Calibri" pitchFamily="34" charset="0"/>
              </a:rPr>
              <a:t>	environnementales qui renforcent l’économie circulaire?</a:t>
            </a:r>
          </a:p>
          <a:p>
            <a:pPr>
              <a:buNone/>
            </a:pPr>
            <a:endParaRPr lang="fr-FR" sz="1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BE" dirty="0" smtClean="0"/>
              <a:t>2</a:t>
            </a:r>
            <a:endParaRPr lang="fr-BE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571612"/>
            <a:ext cx="8229600" cy="2643206"/>
          </a:xfrm>
        </p:spPr>
        <p:txBody>
          <a:bodyPr>
            <a:normAutofit fontScale="90000"/>
          </a:bodyPr>
          <a:lstStyle/>
          <a:p>
            <a:r>
              <a:rPr lang="fr-FR" sz="2000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fr-FR" sz="2000" dirty="0" smtClean="0">
                <a:latin typeface="Calibri" pitchFamily="34" charset="0"/>
                <a:cs typeface="Calibri" pitchFamily="34" charset="0"/>
              </a:rPr>
            </a:br>
            <a:r>
              <a:rPr lang="fr-FR" sz="2000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fr-FR" sz="2000" dirty="0" smtClean="0">
                <a:latin typeface="Calibri" pitchFamily="34" charset="0"/>
                <a:cs typeface="Calibri" pitchFamily="34" charset="0"/>
              </a:rPr>
            </a:br>
            <a:r>
              <a:rPr lang="fr-FR" sz="2000" dirty="0" smtClean="0">
                <a:latin typeface="Calibri" pitchFamily="34" charset="0"/>
                <a:cs typeface="Calibri" pitchFamily="34" charset="0"/>
              </a:rPr>
              <a:t>Partie 1. Jeu de rôles de 40 minutes</a:t>
            </a:r>
            <a:br>
              <a:rPr lang="fr-FR" sz="2000" dirty="0" smtClean="0">
                <a:latin typeface="Calibri" pitchFamily="34" charset="0"/>
                <a:cs typeface="Calibri" pitchFamily="34" charset="0"/>
              </a:rPr>
            </a:br>
            <a:r>
              <a:rPr lang="fr-FR" sz="2000" dirty="0" smtClean="0">
                <a:latin typeface="Calibri" pitchFamily="34" charset="0"/>
                <a:cs typeface="Calibri" pitchFamily="34" charset="0"/>
              </a:rPr>
              <a:t> </a:t>
            </a:r>
            <a:br>
              <a:rPr lang="fr-FR" sz="2000" dirty="0" smtClean="0">
                <a:latin typeface="Calibri" pitchFamily="34" charset="0"/>
                <a:cs typeface="Calibri" pitchFamily="34" charset="0"/>
              </a:rPr>
            </a:br>
            <a:r>
              <a:rPr lang="fr-FR" sz="2000" dirty="0" smtClean="0">
                <a:latin typeface="Calibri" pitchFamily="34" charset="0"/>
                <a:cs typeface="Calibri" pitchFamily="34" charset="0"/>
              </a:rPr>
              <a:t>Objectif du jeu :</a:t>
            </a:r>
            <a:br>
              <a:rPr lang="fr-FR" sz="2000" dirty="0" smtClean="0">
                <a:latin typeface="Calibri" pitchFamily="34" charset="0"/>
                <a:cs typeface="Calibri" pitchFamily="34" charset="0"/>
              </a:rPr>
            </a:br>
            <a:r>
              <a:rPr lang="fr-FR" sz="2000" dirty="0" smtClean="0">
                <a:latin typeface="Calibri" pitchFamily="34" charset="0"/>
                <a:cs typeface="Calibri" pitchFamily="34" charset="0"/>
              </a:rPr>
              <a:t>Se sensibiliser aux valeurs sociales et environnementales</a:t>
            </a:r>
            <a:br>
              <a:rPr lang="fr-FR" sz="2000" dirty="0" smtClean="0">
                <a:latin typeface="Calibri" pitchFamily="34" charset="0"/>
                <a:cs typeface="Calibri" pitchFamily="34" charset="0"/>
              </a:rPr>
            </a:br>
            <a:r>
              <a:rPr lang="fr-FR" sz="2000" dirty="0" smtClean="0">
                <a:latin typeface="Calibri" pitchFamily="34" charset="0"/>
                <a:cs typeface="Calibri" pitchFamily="34" charset="0"/>
              </a:rPr>
              <a:t>qui renforcent l’économie circulaire au travail,  </a:t>
            </a:r>
            <a:br>
              <a:rPr lang="fr-FR" sz="2000" dirty="0" smtClean="0">
                <a:latin typeface="Calibri" pitchFamily="34" charset="0"/>
                <a:cs typeface="Calibri" pitchFamily="34" charset="0"/>
              </a:rPr>
            </a:br>
            <a:r>
              <a:rPr lang="fr-FR" sz="2000" dirty="0" smtClean="0">
                <a:latin typeface="Calibri" pitchFamily="34" charset="0"/>
                <a:cs typeface="Calibri" pitchFamily="34" charset="0"/>
              </a:rPr>
              <a:t>valeurs créées par des actions fictives des joueurs du jeu,</a:t>
            </a:r>
            <a:br>
              <a:rPr lang="fr-FR" sz="2000" dirty="0" smtClean="0">
                <a:latin typeface="Calibri" pitchFamily="34" charset="0"/>
                <a:cs typeface="Calibri" pitchFamily="34" charset="0"/>
              </a:rPr>
            </a:br>
            <a:r>
              <a:rPr lang="fr-FR" sz="2000" dirty="0" smtClean="0">
                <a:latin typeface="Calibri" pitchFamily="34" charset="0"/>
                <a:cs typeface="Calibri" pitchFamily="34" charset="0"/>
              </a:rPr>
              <a:t>dans leurs rôles de </a:t>
            </a:r>
            <a:r>
              <a:rPr lang="fr-FR" sz="2000" dirty="0" err="1" smtClean="0">
                <a:latin typeface="Calibri" pitchFamily="34" charset="0"/>
                <a:cs typeface="Calibri" pitchFamily="34" charset="0"/>
              </a:rPr>
              <a:t>salarié.e.s</a:t>
            </a:r>
            <a:r>
              <a:rPr lang="fr-FR" sz="2000" dirty="0" smtClean="0">
                <a:latin typeface="Calibri" pitchFamily="34" charset="0"/>
                <a:cs typeface="Calibri" pitchFamily="34" charset="0"/>
              </a:rPr>
              <a:t> des 4 entreprises fictives</a:t>
            </a:r>
            <a:r>
              <a:rPr lang="fr-FR" sz="2000" b="1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fr-FR" sz="2000" b="1" dirty="0" smtClean="0">
                <a:latin typeface="Calibri" pitchFamily="34" charset="0"/>
                <a:cs typeface="Calibri" pitchFamily="34" charset="0"/>
              </a:rPr>
            </a:br>
            <a:r>
              <a:rPr lang="fr-FR" sz="2000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fr-FR" sz="2000" dirty="0" smtClean="0">
                <a:latin typeface="Calibri" pitchFamily="34" charset="0"/>
                <a:cs typeface="Calibri" pitchFamily="34" charset="0"/>
              </a:rPr>
            </a:br>
            <a:r>
              <a:rPr lang="fr-FR" sz="2000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fr-FR" sz="2000" dirty="0" smtClean="0">
                <a:latin typeface="Calibri" pitchFamily="34" charset="0"/>
                <a:cs typeface="Calibri" pitchFamily="34" charset="0"/>
              </a:rPr>
            </a:br>
            <a:r>
              <a:rPr lang="fr-FR" sz="2000" dirty="0" smtClean="0"/>
              <a:t/>
            </a:r>
            <a:br>
              <a:rPr lang="fr-FR" sz="2000" dirty="0" smtClean="0"/>
            </a:br>
            <a:endParaRPr lang="fr-FR" sz="20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BE" dirty="0" smtClean="0"/>
              <a:t>3</a:t>
            </a:r>
            <a:endParaRPr lang="fr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BE" dirty="0" smtClean="0"/>
              <a:t>4</a:t>
            </a:r>
            <a:endParaRPr lang="fr-BE" dirty="0"/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609600" y="427038"/>
            <a:ext cx="8229600" cy="58259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Équipe de joueurs 1 : Entreprise de construction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j-ea"/>
              <a:cs typeface="Calibri" pitchFamily="34" charset="0"/>
            </a:endParaRP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580996" y="1152508"/>
            <a:ext cx="8229600" cy="5205450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1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Entreprise de construction en périphérie de la ville avec des ateliers d’une association de créateurs-artisans à côté.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13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Équipe composée de deux femmes et deux hommes : Murielle, </a:t>
            </a:r>
            <a:r>
              <a:rPr kumimoji="0" lang="fr-FR" sz="13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Aisha</a:t>
            </a: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, Michel et Jean.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13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342900" lvl="0" indent="-342900">
              <a:spcBef>
                <a:spcPct val="20000"/>
              </a:spcBef>
              <a:buFontTx/>
              <a:buChar char="-"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Les thèmes prioritaires pour l’entreprise : le </a:t>
            </a:r>
            <a:r>
              <a:rPr lang="fr-FR" sz="1300" dirty="0" smtClean="0">
                <a:latin typeface="Calibri" pitchFamily="34" charset="0"/>
                <a:cs typeface="Calibri" pitchFamily="34" charset="0"/>
              </a:rPr>
              <a:t>thème social « l’égalité femmes-hommes » et le thème environnemental</a:t>
            </a:r>
          </a:p>
          <a:p>
            <a:pPr marL="342900" lvl="0" indent="-342900">
              <a:spcBef>
                <a:spcPct val="20000"/>
              </a:spcBef>
            </a:pPr>
            <a:r>
              <a:rPr lang="fr-FR" sz="1300" dirty="0" smtClean="0">
                <a:latin typeface="Calibri" pitchFamily="34" charset="0"/>
                <a:cs typeface="Calibri" pitchFamily="34" charset="0"/>
              </a:rPr>
              <a:t>	« les émissions de gaz d’effet de serre ».</a:t>
            </a:r>
          </a:p>
          <a:p>
            <a:pPr marL="342900" lvl="0" indent="-342900">
              <a:spcBef>
                <a:spcPct val="20000"/>
              </a:spcBef>
            </a:pPr>
            <a:endParaRPr kumimoji="0" lang="fr-FR" sz="13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Conditions de travail dans l’entreprise : les 2 femmes de l’équipe font le même travail que les 2 hommes de l’équipe mais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	elles sont moins payées ; heures de travail non flexibles de 8h à 16h lundi-vendredi ; l’entreprise construit des éléments de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	béton, d’acier et de bois pour des maisons préfabriquées.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13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Pour gagner des points l’équipe</a:t>
            </a:r>
            <a:r>
              <a:rPr kumimoji="0" lang="fr-FR" sz="13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1 doit trouver en 30 minutes 2 actions sociales et 2 actions environnementales qui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	renforcent l’économie</a:t>
            </a:r>
            <a:r>
              <a:rPr kumimoji="0" lang="fr-FR" sz="13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circulaire </a:t>
            </a: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dans l’entreprise. Des cartes réponses vous aideront à trouver de bonnes actions.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13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13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Règles du jeu de rôles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13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Règle 1. L’équipe 1 peut obtenir un score maximal de 300 points (75 points par action correcte) pour avoir trouvé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	les 2 actions sociales et les 2 actions environnementales demandées. Le score pourra être augmenté si l’équipe veut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	travailler avec des créateurs-artisans, voir les cartes réponses.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13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Règle 2. L’équipe 1 peut coopérer gratuitement avec l’équipe 2 de l’hôtel à la plage, mais si l’équipe 1 veut demander de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	l’aide à l’équipe 3 ou 4, elle leur paie 50 points par demande.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fr-FR" sz="13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Règle 3. Seuil maximum de 600 points pour le total </a:t>
            </a:r>
            <a:r>
              <a:rPr lang="fr-FR" sz="1300" dirty="0" smtClean="0">
                <a:latin typeface="Calibri" pitchFamily="34" charset="0"/>
                <a:cs typeface="Calibri" pitchFamily="34" charset="0"/>
              </a:rPr>
              <a:t>des </a:t>
            </a: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points de l’équipe 1 + 2 : dès que les équipes 1 et 2 auront gagné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	ensemble un</a:t>
            </a:r>
            <a:r>
              <a:rPr kumimoji="0" lang="fr-FR" sz="13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total de </a:t>
            </a: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600 points</a:t>
            </a:r>
            <a:r>
              <a:rPr kumimoji="0" lang="fr-FR" sz="13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avant la fin du jeu de rôles, elles doivent aider gratuitement l’équipe 3 et/ou 4.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13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fr-FR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fr-FR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BE" dirty="0" smtClean="0"/>
              <a:t>5</a:t>
            </a:r>
            <a:endParaRPr lang="fr-BE" dirty="0"/>
          </a:p>
        </p:txBody>
      </p:sp>
      <p:sp>
        <p:nvSpPr>
          <p:cNvPr id="3" name="Titre 1"/>
          <p:cNvSpPr txBox="1">
            <a:spLocks/>
          </p:cNvSpPr>
          <p:nvPr/>
        </p:nvSpPr>
        <p:spPr>
          <a:xfrm>
            <a:off x="609600" y="427038"/>
            <a:ext cx="8229600" cy="58259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Équipe de joueurs 2 : Hôtel à la plage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j-ea"/>
              <a:cs typeface="Calibri" pitchFamily="34" charset="0"/>
            </a:endParaRPr>
          </a:p>
        </p:txBody>
      </p:sp>
      <p:sp>
        <p:nvSpPr>
          <p:cNvPr id="4" name="Espace réservé du contenu 2"/>
          <p:cNvSpPr txBox="1">
            <a:spLocks/>
          </p:cNvSpPr>
          <p:nvPr/>
        </p:nvSpPr>
        <p:spPr>
          <a:xfrm>
            <a:off x="609600" y="1152508"/>
            <a:ext cx="8229600" cy="5357850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1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Hôtel à la plage avec des ateliers d’une association de créateurs-artisans.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13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Équipe composée de deux femmes et deux hommes : Yvonne, </a:t>
            </a:r>
            <a:r>
              <a:rPr kumimoji="0" lang="fr-FR" sz="13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Mariama</a:t>
            </a: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, Valentin et John.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13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342900" lvl="0" indent="-342900">
              <a:spcBef>
                <a:spcPct val="20000"/>
              </a:spcBef>
              <a:buFontTx/>
              <a:buChar char="-"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Les thèmes prioritaires</a:t>
            </a:r>
            <a:r>
              <a:rPr kumimoji="0" lang="fr-FR" sz="13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pour</a:t>
            </a:r>
            <a:r>
              <a:rPr kumimoji="0" lang="fr-FR" sz="13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l’hôtel : le thème</a:t>
            </a:r>
            <a:r>
              <a:rPr lang="fr-FR" sz="1300" dirty="0" smtClean="0">
                <a:latin typeface="Calibri" pitchFamily="34" charset="0"/>
                <a:cs typeface="Calibri" pitchFamily="34" charset="0"/>
              </a:rPr>
              <a:t> social « la diversité » et le thème environnemental « les énergies ».</a:t>
            </a:r>
            <a:endParaRPr kumimoji="0" lang="fr-FR" sz="13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13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Conditions de travail : les femmes et les hommes de l’équipe font le même travail ; heures de travail décalées entre 7h et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	23h lundi-vendredi.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13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Pour gagner des points l’équipe 2 doit trouver en 30 minutes 2 actions sociales et 2 actions environnementales qui</a:t>
            </a:r>
          </a:p>
          <a:p>
            <a:pPr marL="342900" lvl="0" indent="-342900">
              <a:spcBef>
                <a:spcPct val="20000"/>
              </a:spcBef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	</a:t>
            </a:r>
            <a:r>
              <a:rPr lang="fr-FR" sz="1300" dirty="0" smtClean="0">
                <a:latin typeface="Calibri" pitchFamily="34" charset="0"/>
                <a:cs typeface="Calibri" pitchFamily="34" charset="0"/>
              </a:rPr>
              <a:t>renforcent l’économie circulaire </a:t>
            </a: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dans l’hôtel. Des cartes réponses vous aideront à trouver de bonnes actions.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13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13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Règles du jeu de rôles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13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Règle 1. L’équipe 2 peut obtenir un score maximal de 300 points (75 points par action correcte) pour avoir trouvé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	les 2 actions sociales et les 2 actions environnementales demandées. Le score pourra être augmenté si l’équipe veut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	travailler avec des créateurs-artisans, voir les cartes réponses.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13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Règle 2. L’équipe 2 peut coopérer gratuitement avec l’équipe 1 de l’entreprise de construction, mais si l’équipe 2 veut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	demander de l’aide à l’équipe 3 ou 4, elle leur paie 50 points par demande.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fr-FR" sz="13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Règle 3. Seuil maximum de 600 points pour le total </a:t>
            </a:r>
            <a:r>
              <a:rPr lang="fr-FR" sz="1300" dirty="0" smtClean="0">
                <a:latin typeface="Calibri" pitchFamily="34" charset="0"/>
                <a:cs typeface="Calibri" pitchFamily="34" charset="0"/>
              </a:rPr>
              <a:t>des </a:t>
            </a: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points de l’équipe 1 + 2 : dès que les équipes 1 et 2 auront gagné</a:t>
            </a:r>
          </a:p>
          <a:p>
            <a:pPr marL="342900" lvl="0" indent="-342900">
              <a:spcBef>
                <a:spcPct val="20000"/>
              </a:spcBef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	</a:t>
            </a:r>
            <a:r>
              <a:rPr lang="fr-FR" sz="1300" dirty="0" smtClean="0">
                <a:latin typeface="Calibri" pitchFamily="34" charset="0"/>
                <a:cs typeface="Calibri" pitchFamily="34" charset="0"/>
              </a:rPr>
              <a:t>ensemble un total de 600 points avant </a:t>
            </a: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la fin du jeu de rôles, elles doivent aider gratuitement l’équipe 3 et/ou 4.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1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1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BE" dirty="0" smtClean="0"/>
              <a:t>6</a:t>
            </a:r>
            <a:endParaRPr lang="fr-BE" dirty="0"/>
          </a:p>
        </p:txBody>
      </p:sp>
      <p:sp>
        <p:nvSpPr>
          <p:cNvPr id="3" name="Espace réservé du numéro de diapositive 3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609600" y="357166"/>
            <a:ext cx="8229600" cy="57150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Équipe de joueurs 3 : Ferme à la campagne</a:t>
            </a: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609600" y="1000108"/>
            <a:ext cx="8229600" cy="542928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Ferme </a:t>
            </a:r>
            <a:r>
              <a:rPr lang="fr-FR" sz="1200" b="1" dirty="0" smtClean="0">
                <a:latin typeface="Calibri" pitchFamily="34" charset="0"/>
                <a:cs typeface="Calibri" pitchFamily="34" charset="0"/>
              </a:rPr>
              <a:t>de cultures de blé en monoculture </a:t>
            </a: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à la campagne.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342900" lvl="0" indent="-342900">
              <a:lnSpc>
                <a:spcPct val="110000"/>
              </a:lnSpc>
              <a:spcBef>
                <a:spcPct val="20000"/>
              </a:spcBef>
              <a:buFontTx/>
              <a:buChar char="-"/>
              <a:defRPr/>
            </a:pPr>
            <a:r>
              <a:rPr lang="fr-FR" sz="1200" dirty="0" smtClean="0">
                <a:latin typeface="Calibri" pitchFamily="34" charset="0"/>
                <a:cs typeface="Calibri" pitchFamily="34" charset="0"/>
              </a:rPr>
              <a:t>Équipe composée de deux femmes et deux hommes : Jasmine, Béatrice, René et Eddy.</a:t>
            </a:r>
          </a:p>
          <a:p>
            <a:pPr marL="342900" marR="0" lvl="0" indent="-34290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342900" lvl="0" indent="-342900">
              <a:lnSpc>
                <a:spcPct val="110000"/>
              </a:lnSpc>
              <a:spcBef>
                <a:spcPct val="20000"/>
              </a:spcBef>
              <a:buFontTx/>
              <a:buChar char="-"/>
              <a:defRPr/>
            </a:pPr>
            <a:r>
              <a:rPr lang="fr-FR" sz="1200" dirty="0" smtClean="0">
                <a:latin typeface="Calibri" pitchFamily="34" charset="0"/>
                <a:cs typeface="Calibri" pitchFamily="34" charset="0"/>
              </a:rPr>
              <a:t>Les thèmes prioritaires pour la ferme : le thème social « la santé et sécurité » et le thème environnemental </a:t>
            </a:r>
          </a:p>
          <a:p>
            <a:pPr marL="342900" lvl="0" indent="-342900">
              <a:lnSpc>
                <a:spcPct val="110000"/>
              </a:lnSpc>
              <a:spcBef>
                <a:spcPct val="20000"/>
              </a:spcBef>
              <a:defRPr/>
            </a:pPr>
            <a:r>
              <a:rPr lang="fr-FR" sz="1200" dirty="0" smtClean="0">
                <a:latin typeface="Calibri" pitchFamily="34" charset="0"/>
                <a:cs typeface="Calibri" pitchFamily="34" charset="0"/>
              </a:rPr>
              <a:t>	« la biodiversité ».</a:t>
            </a:r>
            <a:endParaRPr kumimoji="0" lang="fr-FR" sz="12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Conditions de travail : les femmes et les hommes de l’équipe font le même travail ; heures de travail non flexibles de 7h à 16h lundi-vendredi.</a:t>
            </a:r>
          </a:p>
          <a:p>
            <a:pPr marL="342900" marR="0" lvl="0" indent="-34290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sz="1200" dirty="0" smtClean="0">
              <a:latin typeface="Calibri" pitchFamily="34" charset="0"/>
              <a:cs typeface="Calibri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fr-FR" sz="1200" dirty="0" smtClean="0">
                <a:latin typeface="Calibri" pitchFamily="34" charset="0"/>
                <a:cs typeface="Calibri" pitchFamily="34" charset="0"/>
              </a:rPr>
              <a:t>Pour gagner des points l’équipe 3 doit trouver en 30 minutes 2 actions sociales et 2 actions environnementales qui</a:t>
            </a:r>
          </a:p>
          <a:p>
            <a:pPr marL="342900" lvl="0" indent="-342900">
              <a:lnSpc>
                <a:spcPct val="110000"/>
              </a:lnSpc>
              <a:spcBef>
                <a:spcPct val="20000"/>
              </a:spcBef>
              <a:defRPr/>
            </a:pPr>
            <a:r>
              <a:rPr lang="fr-FR" sz="1200" dirty="0" smtClean="0">
                <a:latin typeface="Calibri" pitchFamily="34" charset="0"/>
                <a:cs typeface="Calibri" pitchFamily="34" charset="0"/>
              </a:rPr>
              <a:t>	renforcent l’économie circulaire dans la ferme. Des cartes réponses vous aideront à trouver de bonnes actions.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>
              <a:buNone/>
            </a:pPr>
            <a:r>
              <a:rPr lang="fr-FR" sz="1200" b="1" u="sng" dirty="0" smtClean="0">
                <a:latin typeface="Calibri" pitchFamily="34" charset="0"/>
                <a:cs typeface="Calibri" pitchFamily="34" charset="0"/>
              </a:rPr>
              <a:t>Règles du jeu de rôles</a:t>
            </a:r>
          </a:p>
          <a:p>
            <a:pPr>
              <a:buNone/>
            </a:pPr>
            <a:endParaRPr lang="fr-FR" sz="1200" b="1" u="sng" dirty="0" smtClean="0">
              <a:latin typeface="Calibri" pitchFamily="34" charset="0"/>
              <a:cs typeface="Calibri" pitchFamily="34" charset="0"/>
            </a:endParaRPr>
          </a:p>
          <a:p>
            <a:pPr marL="342900" lvl="0" indent="-342900">
              <a:spcBef>
                <a:spcPct val="20000"/>
              </a:spcBef>
              <a:buFontTx/>
              <a:buChar char="-"/>
              <a:defRPr/>
            </a:pPr>
            <a:r>
              <a:rPr lang="fr-FR" sz="1200" dirty="0" smtClean="0">
                <a:latin typeface="Calibri" pitchFamily="34" charset="0"/>
                <a:cs typeface="Calibri" pitchFamily="34" charset="0"/>
              </a:rPr>
              <a:t>Règle 1. L’équipe 3 peut obtenir un score maximal de 300 points (75 points par action correcte) pour avoir trouvé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fr-FR" sz="1200" dirty="0" smtClean="0">
                <a:latin typeface="Calibri" pitchFamily="34" charset="0"/>
                <a:cs typeface="Calibri" pitchFamily="34" charset="0"/>
              </a:rPr>
              <a:t>	les 2 actions sociales et les 2 actions environnementales demandées. Le score pourra être augmenté si l’équipe veut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fr-FR" sz="1200" dirty="0" smtClean="0">
                <a:latin typeface="Calibri" pitchFamily="34" charset="0"/>
                <a:cs typeface="Calibri" pitchFamily="34" charset="0"/>
              </a:rPr>
              <a:t>	travailler avec des créateurs-artisans, voir les cartes réponses.</a:t>
            </a:r>
          </a:p>
          <a:p>
            <a:pPr marL="342900" lvl="0" indent="-342900">
              <a:spcBef>
                <a:spcPct val="20000"/>
              </a:spcBef>
              <a:defRPr/>
            </a:pPr>
            <a:endParaRPr lang="fr-FR" sz="1200" dirty="0" smtClean="0">
              <a:latin typeface="Calibri" pitchFamily="34" charset="0"/>
              <a:cs typeface="Calibri" pitchFamily="34" charset="0"/>
            </a:endParaRPr>
          </a:p>
          <a:p>
            <a:pPr marL="342900" lvl="0" indent="-342900">
              <a:spcBef>
                <a:spcPct val="20000"/>
              </a:spcBef>
              <a:buFontTx/>
              <a:buChar char="-"/>
              <a:defRPr/>
            </a:pPr>
            <a:r>
              <a:rPr lang="fr-FR" sz="1200" dirty="0" smtClean="0">
                <a:latin typeface="Calibri" pitchFamily="34" charset="0"/>
                <a:cs typeface="Calibri" pitchFamily="34" charset="0"/>
              </a:rPr>
              <a:t>Règle 2. L’équipe 3 peut coopérer gratuitement avec l’équipe 4 de l’usine de traitement des eaux usées, mais si l’équipe 3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fr-FR" sz="1200" dirty="0" smtClean="0">
                <a:latin typeface="Calibri" pitchFamily="34" charset="0"/>
                <a:cs typeface="Calibri" pitchFamily="34" charset="0"/>
              </a:rPr>
              <a:t>	veut demander de l’aide à l’équipe 1 ou 2, elle leur paie 50 points par demande.</a:t>
            </a:r>
          </a:p>
          <a:p>
            <a:pPr marL="342900" lvl="0" indent="-342900">
              <a:spcBef>
                <a:spcPct val="20000"/>
              </a:spcBef>
              <a:defRPr/>
            </a:pPr>
            <a:endParaRPr lang="fr-FR" sz="1200" dirty="0" smtClean="0">
              <a:latin typeface="Calibri" pitchFamily="34" charset="0"/>
              <a:cs typeface="Calibri" pitchFamily="34" charset="0"/>
            </a:endParaRPr>
          </a:p>
          <a:p>
            <a:pPr marL="342900" lvl="0" indent="-342900">
              <a:spcBef>
                <a:spcPct val="20000"/>
              </a:spcBef>
              <a:buFontTx/>
              <a:buChar char="-"/>
              <a:defRPr/>
            </a:pPr>
            <a:r>
              <a:rPr lang="fr-FR" sz="1200" dirty="0" smtClean="0">
                <a:latin typeface="Calibri" pitchFamily="34" charset="0"/>
                <a:cs typeface="Calibri" pitchFamily="34" charset="0"/>
              </a:rPr>
              <a:t>Règle 3. Seuil maximum de 600 points pour le total des points de l’équipe 3 + 4 : dès que les équipes 3 et 4 auront gagné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fr-FR" sz="1200" dirty="0" smtClean="0">
                <a:latin typeface="Calibri" pitchFamily="34" charset="0"/>
                <a:cs typeface="Calibri" pitchFamily="34" charset="0"/>
              </a:rPr>
              <a:t>	ensemble un total de 600 points avant la fin du jeu de rôles, elles doivent aider gratuitement l’équipe 1 et/ou 2.</a:t>
            </a:r>
          </a:p>
          <a:p>
            <a:pPr>
              <a:buNone/>
            </a:pPr>
            <a:endParaRPr lang="fr-FR" sz="1200" b="1" u="sng" dirty="0" smtClean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endParaRPr kumimoji="0" lang="fr-FR" sz="12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>
              <a:buNone/>
            </a:pPr>
            <a:endParaRPr kumimoji="0" lang="fr-FR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BE" dirty="0" smtClean="0"/>
              <a:t>7</a:t>
            </a:r>
            <a:endParaRPr lang="fr-BE" dirty="0"/>
          </a:p>
        </p:txBody>
      </p:sp>
      <p:sp>
        <p:nvSpPr>
          <p:cNvPr id="4" name="Espace réservé du numéro de diapositive 1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500034" y="357166"/>
            <a:ext cx="8301038" cy="50006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Équipe de joueurs</a:t>
            </a:r>
            <a:r>
              <a:rPr kumimoji="0" lang="fr-FR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4 : Usine de traitement des eaux usées dans une réserve naturelle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571472" y="1000108"/>
            <a:ext cx="8229600" cy="534989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Usine de traitement des eaux usées dans une réserve naturelle qui abrite </a:t>
            </a:r>
            <a:r>
              <a:rPr lang="fr-FR" sz="1200" b="1" dirty="0" smtClean="0">
                <a:latin typeface="Calibri" pitchFamily="34" charset="0"/>
                <a:cs typeface="Calibri" pitchFamily="34" charset="0"/>
              </a:rPr>
              <a:t>une </a:t>
            </a: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ferme écologique</a:t>
            </a:r>
            <a:r>
              <a:rPr kumimoji="0" lang="fr-FR" sz="1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pour les enfants.</a:t>
            </a:r>
            <a:endParaRPr kumimoji="0" lang="fr-FR" sz="1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342900" lvl="0" indent="-342900">
              <a:spcBef>
                <a:spcPct val="20000"/>
              </a:spcBef>
              <a:buFontTx/>
              <a:buChar char="-"/>
              <a:defRPr/>
            </a:pPr>
            <a:r>
              <a:rPr lang="fr-FR" sz="1200" dirty="0" smtClean="0">
                <a:latin typeface="Calibri" pitchFamily="34" charset="0"/>
                <a:cs typeface="Calibri" pitchFamily="34" charset="0"/>
              </a:rPr>
              <a:t>Équipe composée de deux femmes et deux hommes : Joséphine, Amina, Philippe et Marc.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342900" lvl="0" indent="-342900">
              <a:spcBef>
                <a:spcPct val="20000"/>
              </a:spcBef>
              <a:buFontTx/>
              <a:buChar char="-"/>
              <a:defRPr/>
            </a:pPr>
            <a:r>
              <a:rPr lang="fr-FR" sz="1200" dirty="0" smtClean="0">
                <a:latin typeface="Calibri" pitchFamily="34" charset="0"/>
                <a:cs typeface="Calibri" pitchFamily="34" charset="0"/>
              </a:rPr>
              <a:t>Les thèmes prioritaires pour l’usine : le thème social « la solidarité » et le thème environnemental « l’eau potable ».</a:t>
            </a:r>
            <a:endParaRPr kumimoji="0" lang="fr-FR" sz="12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Conditions de travail : les femmes et les hommes de l’équipe font le même travail ; heures de travail flexibles entre 7h et 17h lundi-vendredi.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sz="1200" dirty="0" smtClean="0">
              <a:latin typeface="Calibri" pitchFamily="34" charset="0"/>
              <a:cs typeface="Calibri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fr-FR" sz="1200" dirty="0" smtClean="0">
                <a:latin typeface="Calibri" pitchFamily="34" charset="0"/>
                <a:cs typeface="Calibri" pitchFamily="34" charset="0"/>
              </a:rPr>
              <a:t>Pour gagner des points l’équipe 4 doit trouver en 30 minutes 2 actions sociales et 2 actions environnementales qui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fr-FR" sz="1200" dirty="0" smtClean="0">
                <a:latin typeface="Calibri" pitchFamily="34" charset="0"/>
                <a:cs typeface="Calibri" pitchFamily="34" charset="0"/>
              </a:rPr>
              <a:t>	renforcent l’économie circulaire dans l’usine. Des cartes réponses vous aideront à trouver de bonnes actions.</a:t>
            </a:r>
          </a:p>
          <a:p>
            <a:pPr>
              <a:buNone/>
            </a:pPr>
            <a:endParaRPr lang="fr-FR" sz="1200" dirty="0" smtClean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fr-FR" sz="1200" b="1" u="sng" dirty="0" smtClean="0">
                <a:latin typeface="Calibri" pitchFamily="34" charset="0"/>
                <a:cs typeface="Calibri" pitchFamily="34" charset="0"/>
              </a:rPr>
              <a:t>Règles du jeu de rôles</a:t>
            </a:r>
          </a:p>
          <a:p>
            <a:pPr>
              <a:buNone/>
            </a:pPr>
            <a:endParaRPr lang="fr-FR" sz="1200" b="1" u="sng" dirty="0" smtClean="0">
              <a:latin typeface="Calibri" pitchFamily="34" charset="0"/>
              <a:cs typeface="Calibri" pitchFamily="34" charset="0"/>
            </a:endParaRPr>
          </a:p>
          <a:p>
            <a:pPr marL="342900" lvl="0" indent="-342900">
              <a:spcBef>
                <a:spcPct val="20000"/>
              </a:spcBef>
              <a:buFontTx/>
              <a:buChar char="-"/>
              <a:defRPr/>
            </a:pPr>
            <a:r>
              <a:rPr lang="fr-FR" sz="1200" dirty="0" smtClean="0">
                <a:latin typeface="Calibri" pitchFamily="34" charset="0"/>
                <a:cs typeface="Calibri" pitchFamily="34" charset="0"/>
              </a:rPr>
              <a:t>Règle 1. L’équipe 4 peut obtenir un score maximal de 300 points (75 points par action correcte) pour avoir trouvé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fr-FR" sz="1200" dirty="0" smtClean="0">
                <a:latin typeface="Calibri" pitchFamily="34" charset="0"/>
                <a:cs typeface="Calibri" pitchFamily="34" charset="0"/>
              </a:rPr>
              <a:t>	les 2 actions sociales et les 2 actions environnementales demandées. Le score pourra être augmenté si l’équipe veut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fr-FR" sz="1200" dirty="0" smtClean="0">
                <a:latin typeface="Calibri" pitchFamily="34" charset="0"/>
                <a:cs typeface="Calibri" pitchFamily="34" charset="0"/>
              </a:rPr>
              <a:t>	travailler avec des créateurs-artisans, voir les cartes réponses.</a:t>
            </a:r>
          </a:p>
          <a:p>
            <a:pPr marL="342900" lvl="0" indent="-342900">
              <a:spcBef>
                <a:spcPct val="20000"/>
              </a:spcBef>
              <a:defRPr/>
            </a:pPr>
            <a:endParaRPr lang="fr-FR" sz="1200" dirty="0" smtClean="0">
              <a:latin typeface="Calibri" pitchFamily="34" charset="0"/>
              <a:cs typeface="Calibri" pitchFamily="34" charset="0"/>
            </a:endParaRPr>
          </a:p>
          <a:p>
            <a:pPr marL="342900" lvl="0" indent="-342900">
              <a:spcBef>
                <a:spcPct val="20000"/>
              </a:spcBef>
              <a:buFontTx/>
              <a:buChar char="-"/>
              <a:defRPr/>
            </a:pPr>
            <a:r>
              <a:rPr lang="fr-FR" sz="1200" dirty="0" smtClean="0">
                <a:latin typeface="Calibri" pitchFamily="34" charset="0"/>
                <a:cs typeface="Calibri" pitchFamily="34" charset="0"/>
              </a:rPr>
              <a:t>Règle 2. L’équipe 4 peut coopérer gratuitement avec l’équipe 3 de la ferme, mais si l’équipe 4 veut demander de l’aide à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fr-FR" sz="1200" dirty="0" smtClean="0">
                <a:latin typeface="Calibri" pitchFamily="34" charset="0"/>
                <a:cs typeface="Calibri" pitchFamily="34" charset="0"/>
              </a:rPr>
              <a:t>	l’équipe 1 ou 2, elle leur paie 50 points par demande.</a:t>
            </a:r>
          </a:p>
          <a:p>
            <a:pPr marL="342900" lvl="0" indent="-342900">
              <a:spcBef>
                <a:spcPct val="20000"/>
              </a:spcBef>
              <a:defRPr/>
            </a:pPr>
            <a:endParaRPr lang="fr-FR" sz="1200" dirty="0" smtClean="0">
              <a:latin typeface="Calibri" pitchFamily="34" charset="0"/>
              <a:cs typeface="Calibri" pitchFamily="34" charset="0"/>
            </a:endParaRPr>
          </a:p>
          <a:p>
            <a:pPr marL="342900" lvl="0" indent="-342900">
              <a:spcBef>
                <a:spcPct val="20000"/>
              </a:spcBef>
              <a:buFontTx/>
              <a:buChar char="-"/>
              <a:defRPr/>
            </a:pPr>
            <a:r>
              <a:rPr lang="fr-FR" sz="1200" dirty="0" smtClean="0">
                <a:latin typeface="Calibri" pitchFamily="34" charset="0"/>
                <a:cs typeface="Calibri" pitchFamily="34" charset="0"/>
              </a:rPr>
              <a:t>Règle 3. Seuil maximum de 600 points pour le total des points de l’équipe 3 + 4 : dès que les équipes 3 et 4 auront gagné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fr-FR" sz="1200" dirty="0" smtClean="0">
                <a:latin typeface="Calibri" pitchFamily="34" charset="0"/>
                <a:cs typeface="Calibri" pitchFamily="34" charset="0"/>
              </a:rPr>
              <a:t>	ensemble un total de 600 points avant la fin du jeu de rôles, elles doivent aider gratuitement l’équipe 1 et/ou 2.</a:t>
            </a:r>
          </a:p>
          <a:p>
            <a:pPr marL="342900" lvl="0" indent="-342900">
              <a:spcBef>
                <a:spcPct val="20000"/>
              </a:spcBef>
              <a:defRPr/>
            </a:pPr>
            <a:endParaRPr lang="fr-FR" sz="1200" dirty="0" smtClean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endParaRPr lang="fr-FR" sz="1200" dirty="0" smtClean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endParaRPr lang="fr-FR" sz="1200" b="1" u="sng" dirty="0" smtClean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BE" dirty="0" smtClean="0"/>
              <a:t>8</a:t>
            </a:r>
            <a:endParaRPr lang="fr-BE" dirty="0"/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Espace réservé du numéro de diapositive 1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14348" y="285729"/>
            <a:ext cx="764386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 smtClean="0">
                <a:latin typeface="Calibri" pitchFamily="34" charset="0"/>
                <a:cs typeface="Calibri" pitchFamily="34" charset="0"/>
              </a:rPr>
              <a:t>Partie </a:t>
            </a:r>
            <a:r>
              <a:rPr lang="fr-FR" sz="1600" b="1" dirty="0" smtClean="0">
                <a:latin typeface="Calibri" pitchFamily="34" charset="0"/>
                <a:cs typeface="Calibri" pitchFamily="34" charset="0"/>
              </a:rPr>
              <a:t>2 – Discussion de 45 minutes maximum : choix </a:t>
            </a:r>
            <a:r>
              <a:rPr lang="fr-FR" sz="1600" b="1" dirty="0" smtClean="0">
                <a:latin typeface="Calibri" pitchFamily="34" charset="0"/>
                <a:cs typeface="Calibri" pitchFamily="34" charset="0"/>
              </a:rPr>
              <a:t>actions prioritaires*</a:t>
            </a:r>
          </a:p>
          <a:p>
            <a:pPr algn="ctr"/>
            <a:endParaRPr lang="fr-FR" sz="1200" b="1" dirty="0" smtClean="0">
              <a:latin typeface="Calibri" pitchFamily="34" charset="0"/>
              <a:cs typeface="Calibri" pitchFamily="34" charset="0"/>
            </a:endParaRPr>
          </a:p>
          <a:p>
            <a:pPr lvl="0"/>
            <a:r>
              <a:rPr lang="fr-FR" sz="1200" dirty="0" smtClean="0">
                <a:latin typeface="Calibri" pitchFamily="34" charset="0"/>
                <a:cs typeface="Calibri" pitchFamily="34" charset="0"/>
              </a:rPr>
              <a:t>* actions </a:t>
            </a:r>
            <a:r>
              <a:rPr lang="fr-FR" sz="1200" dirty="0" smtClean="0">
                <a:latin typeface="Calibri" pitchFamily="34" charset="0"/>
                <a:cs typeface="Calibri" pitchFamily="34" charset="0"/>
              </a:rPr>
              <a:t>sociales : actions pour le bien-être, la sécurité et la santé au travail, actions solidaires avec les associations, etc.</a:t>
            </a:r>
          </a:p>
          <a:p>
            <a:pPr lvl="0"/>
            <a:r>
              <a:rPr lang="fr-FR" sz="1200" dirty="0" smtClean="0">
                <a:latin typeface="Calibri" pitchFamily="34" charset="0"/>
                <a:cs typeface="Calibri" pitchFamily="34" charset="0"/>
              </a:rPr>
              <a:t>* actions </a:t>
            </a:r>
            <a:r>
              <a:rPr lang="fr-FR" sz="1200" dirty="0" smtClean="0">
                <a:latin typeface="Calibri" pitchFamily="34" charset="0"/>
                <a:cs typeface="Calibri" pitchFamily="34" charset="0"/>
              </a:rPr>
              <a:t>environnementales : réduction, tri, réutilisation et recyclage des déchets et émissions &amp; réduction de la consommation d’électricité (économie circulaire &amp; bilan carbone), actions de réhabilitation de la biodiversité, etc</a:t>
            </a:r>
            <a:r>
              <a:rPr lang="fr-FR" sz="1200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pPr lvl="0"/>
            <a:endParaRPr lang="fr-FR" sz="1200" dirty="0" smtClean="0">
              <a:latin typeface="Calibri" pitchFamily="34" charset="0"/>
              <a:cs typeface="Calibri" pitchFamily="34" charset="0"/>
            </a:endParaRPr>
          </a:p>
          <a:p>
            <a:pPr lvl="0"/>
            <a:endParaRPr lang="fr-FR" sz="1200" dirty="0" smtClean="0">
              <a:latin typeface="Calibri" pitchFamily="34" charset="0"/>
              <a:cs typeface="Calibri" pitchFamily="34" charset="0"/>
            </a:endParaRPr>
          </a:p>
          <a:p>
            <a:pPr algn="ctr"/>
            <a:endParaRPr lang="fr-FR" sz="1600" b="1" dirty="0" smtClean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endParaRPr lang="fr-FR" sz="1600" dirty="0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/>
        </p:nvGraphicFramePr>
        <p:xfrm>
          <a:off x="571472" y="1571609"/>
          <a:ext cx="7929616" cy="486314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82404"/>
                <a:gridCol w="1982404"/>
                <a:gridCol w="1982404"/>
                <a:gridCol w="1982404"/>
              </a:tblGrid>
              <a:tr h="1112119"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Calibri" pitchFamily="34" charset="0"/>
                          <a:cs typeface="Calibri" pitchFamily="34" charset="0"/>
                        </a:rPr>
                        <a:t>Processus</a:t>
                      </a:r>
                      <a:endParaRPr lang="fr-FR" sz="14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smtClean="0">
                          <a:latin typeface="Calibri" pitchFamily="34" charset="0"/>
                          <a:cs typeface="Calibri" pitchFamily="34" charset="0"/>
                        </a:rPr>
                        <a:t>Actions</a:t>
                      </a:r>
                      <a:r>
                        <a:rPr lang="fr-FR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fr-FR" sz="1400" b="1" dirty="0" smtClean="0">
                          <a:latin typeface="Calibri" pitchFamily="34" charset="0"/>
                          <a:cs typeface="Calibri" pitchFamily="34" charset="0"/>
                        </a:rPr>
                        <a:t>sociales </a:t>
                      </a:r>
                    </a:p>
                    <a:p>
                      <a:endParaRPr lang="fr-FR" sz="1200" dirty="0" smtClean="0"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r>
                        <a:rPr lang="fr-FR" sz="1200" dirty="0" smtClean="0">
                          <a:latin typeface="Calibri" pitchFamily="34" charset="0"/>
                          <a:cs typeface="Calibri" pitchFamily="34" charset="0"/>
                        </a:rPr>
                        <a:t>Type A : comportement</a:t>
                      </a:r>
                    </a:p>
                    <a:p>
                      <a:r>
                        <a:rPr lang="fr-FR" sz="1200" dirty="0" smtClean="0">
                          <a:latin typeface="Calibri" pitchFamily="34" charset="0"/>
                          <a:cs typeface="Calibri" pitchFamily="34" charset="0"/>
                        </a:rPr>
                        <a:t>Type B : formation</a:t>
                      </a:r>
                    </a:p>
                    <a:p>
                      <a:r>
                        <a:rPr lang="fr-FR" sz="1200" dirty="0" smtClean="0">
                          <a:latin typeface="Calibri" pitchFamily="34" charset="0"/>
                          <a:cs typeface="Calibri" pitchFamily="34" charset="0"/>
                        </a:rPr>
                        <a:t>Type C : autre</a:t>
                      </a:r>
                      <a:endParaRPr lang="fr-FR" sz="1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smtClean="0">
                          <a:latin typeface="Calibri" pitchFamily="34" charset="0"/>
                          <a:cs typeface="Calibri" pitchFamily="34" charset="0"/>
                        </a:rPr>
                        <a:t>Actions</a:t>
                      </a:r>
                      <a:r>
                        <a:rPr lang="fr-FR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fr-FR" sz="1400" b="1" dirty="0" smtClean="0">
                          <a:latin typeface="Calibri" pitchFamily="34" charset="0"/>
                          <a:cs typeface="Calibri" pitchFamily="34" charset="0"/>
                        </a:rPr>
                        <a:t>environnementales </a:t>
                      </a:r>
                    </a:p>
                    <a:p>
                      <a:r>
                        <a:rPr lang="fr-FR" sz="1200" dirty="0" smtClean="0">
                          <a:latin typeface="Calibri" pitchFamily="34" charset="0"/>
                          <a:cs typeface="Calibri" pitchFamily="34" charset="0"/>
                        </a:rPr>
                        <a:t>Type A : comportement</a:t>
                      </a:r>
                    </a:p>
                    <a:p>
                      <a:r>
                        <a:rPr lang="fr-FR" sz="1200" dirty="0" smtClean="0">
                          <a:latin typeface="Calibri" pitchFamily="34" charset="0"/>
                          <a:cs typeface="Calibri" pitchFamily="34" charset="0"/>
                        </a:rPr>
                        <a:t>Type B : formation</a:t>
                      </a:r>
                    </a:p>
                    <a:p>
                      <a:r>
                        <a:rPr lang="fr-FR" sz="1200" dirty="0" smtClean="0">
                          <a:latin typeface="Calibri" pitchFamily="34" charset="0"/>
                          <a:cs typeface="Calibri" pitchFamily="34" charset="0"/>
                        </a:rPr>
                        <a:t>Type C : </a:t>
                      </a:r>
                      <a:r>
                        <a:rPr lang="fr-FR" sz="1200" dirty="0" smtClean="0">
                          <a:latin typeface="Calibri" pitchFamily="34" charset="0"/>
                          <a:cs typeface="Calibri" pitchFamily="34" charset="0"/>
                        </a:rPr>
                        <a:t>autre</a:t>
                      </a:r>
                      <a:endParaRPr lang="fr-FR" sz="1200" dirty="0" smtClean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smtClean="0">
                          <a:latin typeface="Calibri" pitchFamily="34" charset="0"/>
                          <a:cs typeface="Calibri" pitchFamily="34" charset="0"/>
                        </a:rPr>
                        <a:t>Commentaire</a:t>
                      </a:r>
                    </a:p>
                    <a:p>
                      <a:endParaRPr lang="fr-FR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468878">
                <a:tc>
                  <a:txBody>
                    <a:bodyPr/>
                    <a:lstStyle/>
                    <a:p>
                      <a:endParaRPr lang="fr-FR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468878">
                <a:tc>
                  <a:txBody>
                    <a:bodyPr/>
                    <a:lstStyle/>
                    <a:p>
                      <a:endParaRPr lang="fr-FR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468878">
                <a:tc>
                  <a:txBody>
                    <a:bodyPr/>
                    <a:lstStyle/>
                    <a:p>
                      <a:endParaRPr lang="fr-FR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468878">
                <a:tc>
                  <a:txBody>
                    <a:bodyPr/>
                    <a:lstStyle/>
                    <a:p>
                      <a:endParaRPr lang="fr-FR" sz="140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468878">
                <a:tc>
                  <a:txBody>
                    <a:bodyPr/>
                    <a:lstStyle/>
                    <a:p>
                      <a:endParaRPr lang="fr-FR" sz="140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468878">
                <a:tc>
                  <a:txBody>
                    <a:bodyPr/>
                    <a:lstStyle/>
                    <a:p>
                      <a:endParaRPr lang="fr-FR" sz="140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468878">
                <a:tc>
                  <a:txBody>
                    <a:bodyPr/>
                    <a:lstStyle/>
                    <a:p>
                      <a:endParaRPr lang="fr-FR" sz="140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468878">
                <a:tc>
                  <a:txBody>
                    <a:bodyPr/>
                    <a:lstStyle/>
                    <a:p>
                      <a:endParaRPr lang="fr-FR" sz="140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2057</TotalTime>
  <Words>417</Words>
  <Application>Microsoft Office PowerPoint</Application>
  <PresentationFormat>Affichage à l'écran (4:3)</PresentationFormat>
  <Paragraphs>170</Paragraphs>
  <Slides>9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0" baseType="lpstr">
      <vt:lpstr>Thème Office</vt:lpstr>
      <vt:lpstr>Diapositive 1</vt:lpstr>
      <vt:lpstr>Diapositive 2</vt:lpstr>
      <vt:lpstr>I. Version Jeu de rôles :   Déroulement de l’atelier de test « l’économie circulaire au travail »</vt:lpstr>
      <vt:lpstr>  Partie 1. Jeu de rôles de 40 minutes   Objectif du jeu : Se sensibiliser aux valeurs sociales et environnementales qui renforcent l’économie circulaire au travail,   valeurs créées par des actions fictives des joueurs du jeu, dans leurs rôles de salarié.e.s des 4 entreprises fictives    </vt:lpstr>
      <vt:lpstr>Diapositive 5</vt:lpstr>
      <vt:lpstr>Diapositive 6</vt:lpstr>
      <vt:lpstr>Diapositive 7</vt:lpstr>
      <vt:lpstr>Diapositive 8</vt:lpstr>
      <vt:lpstr>Diapositive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Atelier interactif égalité femme - homme au travail</dc:title>
  <dc:creator>sacco</dc:creator>
  <cp:lastModifiedBy>sacco</cp:lastModifiedBy>
  <cp:revision>400</cp:revision>
  <dcterms:created xsi:type="dcterms:W3CDTF">2021-12-15T23:43:27Z</dcterms:created>
  <dcterms:modified xsi:type="dcterms:W3CDTF">2023-03-06T17:31:14Z</dcterms:modified>
</cp:coreProperties>
</file>