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5" r:id="rId2"/>
    <p:sldId id="269" r:id="rId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18" autoAdjust="0"/>
    <p:restoredTop sz="50000" autoAdjust="0"/>
  </p:normalViewPr>
  <p:slideViewPr>
    <p:cSldViewPr>
      <p:cViewPr varScale="1">
        <p:scale>
          <a:sx n="116" d="100"/>
          <a:sy n="116" d="100"/>
        </p:scale>
        <p:origin x="816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6B77C2-2275-AB4F-B36A-170FEEA85903}" type="datetimeFigureOut">
              <a:rPr lang="fr-FR" smtClean="0"/>
              <a:t>15/04/2021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BB7811-AE0D-194B-A33E-4711F262EC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04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D72A28-6E37-47CE-99F3-5D79F25CC39C}" type="datetimeFigureOut">
              <a:rPr lang="en-AU"/>
              <a:pPr>
                <a:defRPr/>
              </a:pPr>
              <a:t>15/4/21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22FFE-DB63-40EA-9FEE-44EB1B5B8D88}" type="slidenum">
              <a:rPr lang="en-AU"/>
              <a:pPr>
                <a:defRPr/>
              </a:pPr>
              <a:t>‹N°›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A98839-D685-4C73-B910-02BFDA2B749B}" type="datetimeFigureOut">
              <a:rPr lang="en-AU"/>
              <a:pPr>
                <a:defRPr/>
              </a:pPr>
              <a:t>15/4/21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0D9A4-4E52-4AD1-8EB0-900F6A90443A}" type="slidenum">
              <a:rPr lang="en-AU"/>
              <a:pPr>
                <a:defRPr/>
              </a:pPr>
              <a:t>‹N°›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AF60F-EB10-457D-92B9-86DC9D79DCD7}" type="datetimeFigureOut">
              <a:rPr lang="en-AU"/>
              <a:pPr>
                <a:defRPr/>
              </a:pPr>
              <a:t>15/4/21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A5679-EA2C-46D6-B854-408EE1EA3809}" type="slidenum">
              <a:rPr lang="en-AU"/>
              <a:pPr>
                <a:defRPr/>
              </a:pPr>
              <a:t>‹N°›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BBE288-3AA6-4EA2-A97C-C0F2E9166CED}" type="datetimeFigureOut">
              <a:rPr lang="en-AU"/>
              <a:pPr>
                <a:defRPr/>
              </a:pPr>
              <a:t>15/4/21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55B0D-09C6-459E-B8A3-607027447B8C}" type="slidenum">
              <a:rPr lang="en-AU"/>
              <a:pPr>
                <a:defRPr/>
              </a:pPr>
              <a:t>‹N°›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3E126-A795-4B39-92C1-A890E8F0A63A}" type="datetimeFigureOut">
              <a:rPr lang="en-AU"/>
              <a:pPr>
                <a:defRPr/>
              </a:pPr>
              <a:t>15/4/21</a:t>
            </a:fld>
            <a:endParaRPr lang="en-A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D323D-0B25-479C-8BF4-EDBB52B1E853}" type="slidenum">
              <a:rPr lang="en-AU"/>
              <a:pPr>
                <a:defRPr/>
              </a:pPr>
              <a:t>‹N°›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E74AFA-2ED2-41BB-AB23-C492E8D3F56A}" type="datetimeFigureOut">
              <a:rPr lang="en-AU"/>
              <a:pPr>
                <a:defRPr/>
              </a:pPr>
              <a:t>15/4/21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71606E-9F33-4538-9D7A-C71704F4E7A0}" type="slidenum">
              <a:rPr lang="en-AU"/>
              <a:pPr>
                <a:defRPr/>
              </a:pPr>
              <a:t>‹N°›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74AA1-C955-4B09-854E-3E4A6094309B}" type="datetimeFigureOut">
              <a:rPr lang="en-AU"/>
              <a:pPr>
                <a:defRPr/>
              </a:pPr>
              <a:t>15/4/21</a:t>
            </a:fld>
            <a:endParaRPr lang="en-A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BD877-F750-48E0-B45A-8BA024CAC844}" type="slidenum">
              <a:rPr lang="en-AU"/>
              <a:pPr>
                <a:defRPr/>
              </a:pPr>
              <a:t>‹N°›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45C4F-B111-4FA9-A6D6-9A3BB3272E45}" type="datetimeFigureOut">
              <a:rPr lang="en-AU"/>
              <a:pPr>
                <a:defRPr/>
              </a:pPr>
              <a:t>15/4/21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0060D-2F21-47EB-BC31-98104C39A172}" type="slidenum">
              <a:rPr lang="en-AU"/>
              <a:pPr>
                <a:defRPr/>
              </a:pPr>
              <a:t>‹N°›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31E00-63A6-41AF-880F-91E4C617D98D}" type="datetimeFigureOut">
              <a:rPr lang="en-AU"/>
              <a:pPr>
                <a:defRPr/>
              </a:pPr>
              <a:t>15/4/21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6C7D24-C3F6-4886-8F39-AFA0FA232809}" type="slidenum">
              <a:rPr lang="en-AU"/>
              <a:pPr>
                <a:defRPr/>
              </a:pPr>
              <a:t>‹N°›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3E465-A95D-4597-BBF9-26C754D96299}" type="datetimeFigureOut">
              <a:rPr lang="en-AU"/>
              <a:pPr>
                <a:defRPr/>
              </a:pPr>
              <a:t>15/4/21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8779D-A852-4C26-A0A1-5A3CB14F59E7}" type="slidenum">
              <a:rPr lang="en-AU"/>
              <a:pPr>
                <a:defRPr/>
              </a:pPr>
              <a:t>‹N°›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03BD2-B302-4065-8E99-2355CEE672DB}" type="datetimeFigureOut">
              <a:rPr lang="en-AU"/>
              <a:pPr>
                <a:defRPr/>
              </a:pPr>
              <a:t>15/4/21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480572-E297-4EBD-8255-898ED9D02C35}" type="slidenum">
              <a:rPr lang="en-AU"/>
              <a:pPr>
                <a:defRPr/>
              </a:pPr>
              <a:t>‹N°›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9776A25-9BB3-4F0F-AC34-3943AB32122F}" type="datetimeFigureOut">
              <a:rPr lang="en-AU"/>
              <a:pPr>
                <a:defRPr/>
              </a:pPr>
              <a:t>15/4/21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AAB79E4-85D4-4C2B-995D-78D62893DB18}" type="slidenum">
              <a:rPr lang="en-AU"/>
              <a:pPr>
                <a:defRPr/>
              </a:pPr>
              <a:t>‹N°›</a:t>
            </a:fld>
            <a:endParaRPr lang="en-AU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616F027-04A4-954C-9CFE-65AAFAF4246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5899672"/>
            <a:ext cx="1066800" cy="9128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businessmodelgeneration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businessmodelgeneration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7105559"/>
              </p:ext>
            </p:extLst>
          </p:nvPr>
        </p:nvGraphicFramePr>
        <p:xfrm>
          <a:off x="76200" y="457200"/>
          <a:ext cx="8839200" cy="5893869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767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7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3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3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7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67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19300">
                <a:tc rowSpan="2">
                  <a:txBody>
                    <a:bodyPr/>
                    <a:lstStyle/>
                    <a:p>
                      <a:r>
                        <a:rPr lang="en-AU" sz="1200" b="1" dirty="0"/>
                        <a:t>            </a:t>
                      </a:r>
                      <a:r>
                        <a:rPr lang="en-AU" sz="1200" b="1" dirty="0" err="1"/>
                        <a:t>Partenaires</a:t>
                      </a:r>
                      <a:endParaRPr lang="en-AU" sz="1100" b="0" baseline="0" dirty="0">
                        <a:latin typeface="Comic Sans MS" pitchFamily="66" charset="0"/>
                      </a:endParaRPr>
                    </a:p>
                    <a:p>
                      <a:endParaRPr lang="en-AU" sz="1100" b="0" baseline="0" dirty="0">
                        <a:latin typeface="Comic Sans MS" pitchFamily="66" charset="0"/>
                      </a:endParaRP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solidFill>
                            <a:srgbClr val="1F1F1F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Quels sont les partenaires dont j’ai besoin ? Quelles activités font mes partenaires ? Quelles activités stratégiques vais-je sous-traiter ? 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solidFill>
                          <a:srgbClr val="1F1F1F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  <a:p>
                      <a:pPr lvl="0"/>
                      <a:r>
                        <a:rPr lang="fr-FR" sz="800" b="1" dirty="0" err="1">
                          <a:solidFill>
                            <a:srgbClr val="1F1F1F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Fournisseur.e.s</a:t>
                      </a:r>
                      <a:endParaRPr lang="fr-FR" sz="800" b="1" dirty="0">
                        <a:solidFill>
                          <a:srgbClr val="1F1F1F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  <a:p>
                      <a:pPr lvl="0"/>
                      <a:r>
                        <a:rPr lang="fr-FR" sz="800" b="0" dirty="0">
                          <a:solidFill>
                            <a:srgbClr val="1F1F1F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ex: Rungis pour les légumes</a:t>
                      </a:r>
                    </a:p>
                    <a:p>
                      <a:pPr lvl="0"/>
                      <a:r>
                        <a:rPr lang="fr-FR" sz="800" b="1" dirty="0">
                          <a:solidFill>
                            <a:srgbClr val="1F1F1F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Sous-traitants </a:t>
                      </a:r>
                      <a:endParaRPr lang="fr-FR" sz="800" b="0" dirty="0">
                        <a:solidFill>
                          <a:srgbClr val="1F1F1F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dirty="0" err="1">
                          <a:solidFill>
                            <a:srgbClr val="1F1F1F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Prescripteur.rice.s</a:t>
                      </a:r>
                      <a:r>
                        <a:rPr lang="fr-FR" sz="800" b="1" dirty="0">
                          <a:solidFill>
                            <a:srgbClr val="1F1F1F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/Influenceur</a:t>
                      </a:r>
                    </a:p>
                    <a:p>
                      <a:pPr lvl="0"/>
                      <a:r>
                        <a:rPr lang="fr-FR" sz="800" b="0" dirty="0">
                          <a:solidFill>
                            <a:srgbClr val="1F1F1F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Ex: Boulangerie de mon quartier, </a:t>
                      </a:r>
                      <a:r>
                        <a:rPr lang="fr-FR" sz="800" b="0" dirty="0" err="1">
                          <a:solidFill>
                            <a:srgbClr val="1F1F1F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bloggeur.se.s</a:t>
                      </a:r>
                      <a:endParaRPr lang="fr-FR" sz="800" b="0" dirty="0">
                        <a:solidFill>
                          <a:srgbClr val="1F1F1F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  <a:p>
                      <a:pPr lvl="0"/>
                      <a:r>
                        <a:rPr lang="fr-FR" sz="800" b="1" dirty="0">
                          <a:solidFill>
                            <a:srgbClr val="1F1F1F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Prestataires externes </a:t>
                      </a:r>
                    </a:p>
                    <a:p>
                      <a:pPr lvl="0"/>
                      <a:r>
                        <a:rPr lang="fr-FR" sz="800" b="0" dirty="0">
                          <a:solidFill>
                            <a:srgbClr val="1F1F1F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Ex: expert-comptable.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dirty="0">
                          <a:solidFill>
                            <a:srgbClr val="1F1F1F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Organisations professionnelles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rgbClr val="1F1F1F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Ex: BGE </a:t>
                      </a:r>
                      <a:r>
                        <a:rPr lang="fr-FR" sz="800" b="0" dirty="0" err="1">
                          <a:solidFill>
                            <a:srgbClr val="1F1F1F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Parif</a:t>
                      </a:r>
                      <a:endParaRPr lang="fr-FR" sz="800" b="0" dirty="0">
                        <a:solidFill>
                          <a:srgbClr val="1F1F1F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1" dirty="0">
                        <a:solidFill>
                          <a:srgbClr val="1F1F1F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solidFill>
                          <a:srgbClr val="1F1F1F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82296" marR="8229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100" b="0" baseline="0" dirty="0">
                        <a:latin typeface="Comic Sans MS" pitchFamily="66" charset="0"/>
                      </a:endParaRPr>
                    </a:p>
                  </a:txBody>
                  <a:tcPr marL="82296" marR="8229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71000"/>
                      </a:schemeClr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b="1" dirty="0"/>
                        <a:t>          </a:t>
                      </a:r>
                      <a:r>
                        <a:rPr lang="en-AU" sz="1200" b="1" dirty="0" err="1"/>
                        <a:t>Offre</a:t>
                      </a:r>
                      <a:r>
                        <a:rPr lang="en-AU" sz="1200" b="1" dirty="0"/>
                        <a:t>/Service</a:t>
                      </a:r>
                      <a:endParaRPr kumimoji="0" lang="en-A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itchFamily="66" charset="0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800" dirty="0">
                        <a:solidFill>
                          <a:schemeClr val="dk1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800" dirty="0">
                        <a:solidFill>
                          <a:schemeClr val="dk1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800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Quel produit/service ? </a:t>
                      </a:r>
                    </a:p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800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La composition/descriptif détaillé</a:t>
                      </a:r>
                    </a:p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800" dirty="0">
                        <a:solidFill>
                          <a:schemeClr val="dk1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800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Les 3 </a:t>
                      </a:r>
                      <a:r>
                        <a:rPr lang="fr-FR" sz="800" b="1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solutions</a:t>
                      </a:r>
                      <a:r>
                        <a:rPr lang="fr-FR" sz="800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que vous proposez aux 3 problèmes de vos </a:t>
                      </a:r>
                      <a:r>
                        <a:rPr lang="fr-FR" sz="800" dirty="0" err="1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client.e.s</a:t>
                      </a:r>
                      <a:r>
                        <a:rPr lang="fr-FR" sz="800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: </a:t>
                      </a:r>
                    </a:p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800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solution 1, </a:t>
                      </a:r>
                    </a:p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800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solution 2, </a:t>
                      </a:r>
                    </a:p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800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solution 3</a:t>
                      </a:r>
                    </a:p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800" dirty="0">
                        <a:solidFill>
                          <a:schemeClr val="dk1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800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Votre</a:t>
                      </a:r>
                      <a:r>
                        <a:rPr lang="fr-FR" sz="800" b="1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positionnement ? </a:t>
                      </a:r>
                      <a:r>
                        <a:rPr lang="fr-FR" sz="800" b="0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exemple : « </a:t>
                      </a:r>
                      <a:r>
                        <a:rPr lang="fr-FR" sz="800" kern="1200" dirty="0">
                          <a:solidFill>
                            <a:schemeClr val="dk1"/>
                          </a:solidFill>
                          <a:latin typeface="Cambria"/>
                        </a:rPr>
                        <a:t>L’Occitane vous apporte les bienfaits traditionnels de la Provence »</a:t>
                      </a:r>
                      <a:endParaRPr lang="fr-FR" sz="800" kern="1200" dirty="0">
                        <a:solidFill>
                          <a:schemeClr val="dk1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800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Vos</a:t>
                      </a:r>
                      <a:r>
                        <a:rPr lang="fr-FR" sz="800" b="1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avantages indéniables </a:t>
                      </a:r>
                      <a:r>
                        <a:rPr lang="fr-FR" sz="800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par rapport à vos concurrents : moins cher, personnalisable, plus performant, plus accessible, nouveau…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800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Slogan ou description synthétique de 10 mots maximum.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dirty="0">
                        <a:solidFill>
                          <a:schemeClr val="dk1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Mes </a:t>
                      </a:r>
                      <a:r>
                        <a:rPr lang="fr-FR" sz="800" b="1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tarifs ?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1" dirty="0">
                        <a:solidFill>
                          <a:schemeClr val="dk1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800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Mes </a:t>
                      </a:r>
                      <a:r>
                        <a:rPr lang="fr-FR" sz="800" b="1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valeurs</a:t>
                      </a:r>
                      <a:r>
                        <a:rPr lang="fr-FR" sz="800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? </a:t>
                      </a:r>
                      <a:endParaRPr kumimoji="0" lang="en-A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itchFamily="66" charset="0"/>
                        <a:ea typeface="+mn-ea"/>
                        <a:cs typeface="+mn-cs"/>
                      </a:endParaRPr>
                    </a:p>
                  </a:txBody>
                  <a:tcPr marL="82296" marR="8229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800" kern="1200" dirty="0">
                        <a:solidFill>
                          <a:schemeClr val="dk1"/>
                        </a:solidFill>
                        <a:latin typeface="Cambria"/>
                      </a:endParaRPr>
                    </a:p>
                  </a:txBody>
                  <a:tcPr marL="82296" marR="8229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71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AU" sz="1200" b="1" dirty="0"/>
                        <a:t>      </a:t>
                      </a:r>
                      <a:r>
                        <a:rPr lang="en-AU" sz="1100" b="1" dirty="0" err="1"/>
                        <a:t>Client.e.s</a:t>
                      </a:r>
                      <a:r>
                        <a:rPr lang="en-AU" sz="1100" b="1" dirty="0"/>
                        <a:t>/</a:t>
                      </a:r>
                      <a:r>
                        <a:rPr lang="en-AU" sz="1100" b="1" dirty="0" err="1"/>
                        <a:t>Bénéficiaires</a:t>
                      </a:r>
                      <a:endParaRPr lang="en-AU" sz="1100" b="0" baseline="0" dirty="0"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fr-FR" sz="800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          Imaginez-en </a:t>
                      </a:r>
                      <a:r>
                        <a:rPr lang="fr-FR" sz="800" dirty="0" err="1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un.e</a:t>
                      </a:r>
                      <a:r>
                        <a:rPr lang="fr-FR" sz="800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</a:t>
                      </a:r>
                      <a:r>
                        <a:rPr lang="fr-FR" sz="800" dirty="0" err="1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seul.e</a:t>
                      </a:r>
                      <a:r>
                        <a:rPr lang="fr-FR" sz="800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: </a:t>
                      </a:r>
                      <a:r>
                        <a:rPr lang="fr-FR" sz="800" b="1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Quel est son prénom ?</a:t>
                      </a:r>
                    </a:p>
                    <a:p>
                      <a:pPr algn="ctr"/>
                      <a:endParaRPr lang="fr-FR" sz="800" dirty="0">
                        <a:solidFill>
                          <a:schemeClr val="dk1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1" dirty="0" err="1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Client.e</a:t>
                      </a:r>
                      <a:r>
                        <a:rPr lang="fr-FR" sz="800" b="1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</a:t>
                      </a:r>
                      <a:r>
                        <a:rPr lang="fr-FR" sz="800" b="1" dirty="0" err="1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Particulier.e</a:t>
                      </a:r>
                      <a:r>
                        <a:rPr lang="fr-FR" sz="800" b="1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À Première vue : son âge, son métier, son lieu d’habitation, catégorie sociaux professionnelle, situation de famille, nombre d’enfants.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Plus précisément :  son habitat, le type de logement, son quartier, ses loisirs, ses engagements associatifs, ses envies, ses peurs, ses buts, ses projets/rêves,  sa personnalité, son style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Comment s’informe-t-elle : blog, réseaux sociaux, journal, radio…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dirty="0" err="1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Client.e</a:t>
                      </a:r>
                      <a:r>
                        <a:rPr lang="fr-FR" sz="800" b="1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</a:t>
                      </a:r>
                      <a:r>
                        <a:rPr lang="fr-FR" sz="800" b="1" dirty="0" err="1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Professionnel.le</a:t>
                      </a:r>
                      <a:r>
                        <a:rPr lang="fr-FR" sz="800" b="1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</a:t>
                      </a:r>
                      <a:endParaRPr lang="fr-FR" sz="800" dirty="0">
                        <a:solidFill>
                          <a:schemeClr val="dk1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Activité, nombre de salarié, implantation,  zone de chalandise, localisation, CA, ses clients types… 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Son environnement : fournisseurs, sous-traitants, évolution du secteur, réglementation… 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Un interlocuteur : ses missions, son travail, ses habitudes d’informations, ses préoccupations. </a:t>
                      </a:r>
                      <a:r>
                        <a:rPr lang="fr-FR" sz="800" dirty="0" err="1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Cf</a:t>
                      </a:r>
                      <a:r>
                        <a:rPr lang="fr-FR" sz="800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: le profil du client particulier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b="1" dirty="0">
                        <a:solidFill>
                          <a:schemeClr val="dk1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1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Ses 3 plus grands problèmes : 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Problème 1, Problème 2, Problème 3</a:t>
                      </a:r>
                    </a:p>
                  </a:txBody>
                  <a:tcPr marL="82296" marR="8229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0200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dk1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82296" marR="8229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71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b="1" dirty="0"/>
                        <a:t>             </a:t>
                      </a:r>
                      <a:r>
                        <a:rPr lang="en-AU" sz="1200" b="1" dirty="0" err="1"/>
                        <a:t>Canaux</a:t>
                      </a:r>
                      <a:r>
                        <a:rPr lang="en-AU" sz="1200" b="1" dirty="0"/>
                        <a:t> </a:t>
                      </a:r>
                      <a:endParaRPr lang="en-AU" sz="1200" b="0" baseline="0" dirty="0">
                        <a:latin typeface="Comic Sans MS" pitchFamily="66" charset="0"/>
                      </a:endParaRP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b="0" baseline="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+mn-ea"/>
                          <a:cs typeface="+mn-cs"/>
                          <a:sym typeface="Cambria"/>
                        </a:rPr>
                        <a:t>           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1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Comment atteindre vos </a:t>
                      </a:r>
                      <a:r>
                        <a:rPr lang="fr-FR" sz="800" b="1" dirty="0" err="1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client.e.s</a:t>
                      </a:r>
                      <a:r>
                        <a:rPr lang="fr-FR" sz="800" b="1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? 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</a:pPr>
                      <a:r>
                        <a:rPr lang="fr-FR" sz="800" b="1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Où et quand </a:t>
                      </a:r>
                      <a:r>
                        <a:rPr lang="fr-FR" sz="800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: une boutique, un site e-commerce, sur les marchés, dans les foires et salons, en prospection directe. 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</a:pPr>
                      <a:r>
                        <a:rPr lang="fr-FR" sz="800" b="1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Quels moyens : </a:t>
                      </a:r>
                      <a:r>
                        <a:rPr lang="fr-FR" sz="800" b="0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c</a:t>
                      </a:r>
                      <a:r>
                        <a:rPr lang="fr-FR" sz="800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harte graphique, cartes de visite, flyers, affiches, site internet, réseau sociaux, presse, flocage du véhicule, signalétique, enseigne lumineuse, bouche à oreille, événements, newsletter ….</a:t>
                      </a:r>
                      <a:endParaRPr lang="en-AU" sz="1100" b="0" baseline="0" dirty="0">
                        <a:latin typeface="Comic Sans MS" pitchFamily="66" charset="0"/>
                      </a:endParaRPr>
                    </a:p>
                  </a:txBody>
                  <a:tcPr marL="82296" marR="8229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4000">
                <a:tc gridSpan="3">
                  <a:txBody>
                    <a:bodyPr/>
                    <a:lstStyle/>
                    <a:p>
                      <a:endParaRPr lang="en-AU" sz="1100" b="0" dirty="0">
                        <a:latin typeface="Comic Sans MS" pitchFamily="66" charset="0"/>
                      </a:endParaRPr>
                    </a:p>
                  </a:txBody>
                  <a:tcPr marL="82296" marR="8229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71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AU" sz="1100" b="0" dirty="0">
                        <a:latin typeface="Comic Sans MS" pitchFamily="66" charset="0"/>
                      </a:endParaRPr>
                    </a:p>
                  </a:txBody>
                  <a:tcPr marL="82296" marR="8229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71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800" dirty="0">
                          <a:hlinkClick r:id="rId2"/>
                        </a:rPr>
                        <a:t>http://www.businessmodelgeneration.com</a:t>
                      </a:r>
                      <a:endParaRPr lang="en-AU" sz="500" dirty="0"/>
                    </a:p>
                  </a:txBody>
                  <a:tcPr marL="82296" marR="8229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sz="1100" b="0" baseline="0" dirty="0">
                        <a:latin typeface="Comic Sans MS" pitchFamily="66" charset="0"/>
                      </a:endParaRPr>
                    </a:p>
                  </a:txBody>
                  <a:tcPr marL="82296" marR="8229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589">
                <a:tc gridSpan="6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U" sz="700" dirty="0"/>
                    </a:p>
                  </a:txBody>
                  <a:tcPr marL="82296" marR="82296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AU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152400" y="122238"/>
            <a:ext cx="8839200" cy="258762"/>
          </a:xfrm>
        </p:spPr>
        <p:txBody>
          <a:bodyPr/>
          <a:lstStyle/>
          <a:p>
            <a:pPr algn="l"/>
            <a:r>
              <a:rPr lang="en-US" sz="2000" dirty="0"/>
              <a:t>Business Model Canvas - </a:t>
            </a:r>
            <a:endParaRPr lang="en-AU" sz="2000" dirty="0"/>
          </a:p>
        </p:txBody>
      </p:sp>
      <p:grpSp>
        <p:nvGrpSpPr>
          <p:cNvPr id="2" name="Grouper 1"/>
          <p:cNvGrpSpPr/>
          <p:nvPr/>
        </p:nvGrpSpPr>
        <p:grpSpPr>
          <a:xfrm>
            <a:off x="120650" y="381000"/>
            <a:ext cx="7527925" cy="2495550"/>
            <a:chOff x="120650" y="381000"/>
            <a:chExt cx="7527925" cy="2495550"/>
          </a:xfrm>
        </p:grpSpPr>
        <p:pic>
          <p:nvPicPr>
            <p:cNvPr id="15" name="Picture 13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086600" y="469900"/>
              <a:ext cx="561975" cy="673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4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606800" y="381000"/>
              <a:ext cx="508000" cy="530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15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406098" y="2362200"/>
              <a:ext cx="498475" cy="514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20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20650" y="384175"/>
              <a:ext cx="479425" cy="493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2910403"/>
              </p:ext>
            </p:extLst>
          </p:nvPr>
        </p:nvGraphicFramePr>
        <p:xfrm>
          <a:off x="105061" y="469900"/>
          <a:ext cx="8839200" cy="6117897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767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7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3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3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7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67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19300">
                <a:tc rowSpan="2">
                  <a:txBody>
                    <a:bodyPr/>
                    <a:lstStyle/>
                    <a:p>
                      <a:r>
                        <a:rPr lang="en-AU" sz="1200" b="1" dirty="0"/>
                        <a:t>            </a:t>
                      </a:r>
                      <a:r>
                        <a:rPr lang="en-AU" sz="1200" b="1" dirty="0" err="1"/>
                        <a:t>Partenaires</a:t>
                      </a:r>
                      <a:endParaRPr lang="en-AU" sz="1100" b="0" baseline="0" dirty="0">
                        <a:latin typeface="Comic Sans MS" pitchFamily="66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1" dirty="0">
                        <a:solidFill>
                          <a:srgbClr val="1F1F1F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solidFill>
                          <a:srgbClr val="1F1F1F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82296" marR="8229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 b="1" dirty="0">
                        <a:solidFill>
                          <a:srgbClr val="1F1F1F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AU" sz="1100" b="0" baseline="0" dirty="0">
                        <a:latin typeface="Comic Sans MS" pitchFamily="66" charset="0"/>
                      </a:endParaRPr>
                    </a:p>
                  </a:txBody>
                  <a:tcPr marL="82296" marR="8229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b="1" dirty="0"/>
                        <a:t>          </a:t>
                      </a:r>
                      <a:r>
                        <a:rPr lang="en-AU" sz="1200" b="1" dirty="0" err="1"/>
                        <a:t>Offre</a:t>
                      </a:r>
                      <a:r>
                        <a:rPr lang="en-AU" sz="1200" b="1" dirty="0"/>
                        <a:t>/Service</a:t>
                      </a:r>
                      <a:endParaRPr kumimoji="0" lang="en-A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itchFamily="66" charset="0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800" dirty="0">
                        <a:solidFill>
                          <a:schemeClr val="dk1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800" dirty="0">
                        <a:solidFill>
                          <a:schemeClr val="dk1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82296" marR="8229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b="1" dirty="0"/>
                        <a:t>         </a:t>
                      </a:r>
                      <a:endParaRPr lang="en-AU" sz="1100" b="0" baseline="0" dirty="0">
                        <a:latin typeface="Comic Sans MS" pitchFamily="66" charset="0"/>
                      </a:endParaRPr>
                    </a:p>
                  </a:txBody>
                  <a:tcPr marL="82296" marR="8229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alpha val="6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AU" sz="1200" b="1" dirty="0"/>
                        <a:t>      </a:t>
                      </a:r>
                      <a:r>
                        <a:rPr lang="en-AU" sz="1100" b="1" dirty="0" err="1"/>
                        <a:t>Client.e.s</a:t>
                      </a:r>
                      <a:r>
                        <a:rPr lang="en-AU" sz="1100" b="1" dirty="0"/>
                        <a:t>/</a:t>
                      </a:r>
                      <a:r>
                        <a:rPr lang="en-AU" sz="1100" b="1" dirty="0" err="1"/>
                        <a:t>Bénéficiaires</a:t>
                      </a:r>
                      <a:endParaRPr lang="en-AU" sz="1100" b="0" baseline="0" dirty="0"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fr-FR" sz="800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          </a:t>
                      </a:r>
                    </a:p>
                  </a:txBody>
                  <a:tcPr marL="82296" marR="8229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9300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800" b="1" dirty="0">
                        <a:solidFill>
                          <a:schemeClr val="dk1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  <a:p>
                      <a:pPr marL="0" lvl="0" indent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800" b="1" dirty="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               </a:t>
                      </a:r>
                      <a:endParaRPr lang="fr-FR" sz="800" dirty="0">
                        <a:solidFill>
                          <a:schemeClr val="dk1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82296" marR="8229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alpha val="68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b="1" dirty="0"/>
                        <a:t>             </a:t>
                      </a:r>
                      <a:r>
                        <a:rPr lang="en-AU" sz="1200" b="1" dirty="0" err="1"/>
                        <a:t>Canaux</a:t>
                      </a:r>
                      <a:r>
                        <a:rPr lang="en-AU" sz="1200" b="1" dirty="0"/>
                        <a:t> </a:t>
                      </a:r>
                      <a:endParaRPr lang="en-AU" sz="1200" b="0" baseline="0" dirty="0">
                        <a:latin typeface="Comic Sans MS" pitchFamily="66" charset="0"/>
                      </a:endParaRP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b="0" baseline="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+mn-ea"/>
                          <a:cs typeface="+mn-cs"/>
                          <a:sym typeface="Cambria"/>
                        </a:rPr>
                        <a:t>           </a:t>
                      </a:r>
                    </a:p>
                  </a:txBody>
                  <a:tcPr marL="82296" marR="8229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4000">
                <a:tc gridSpan="3">
                  <a:txBody>
                    <a:bodyPr/>
                    <a:lstStyle/>
                    <a:p>
                      <a:endParaRPr lang="en-AU" sz="1200" b="0" baseline="0" dirty="0">
                        <a:latin typeface="Comic Sans MS" pitchFamily="66" charset="0"/>
                      </a:endParaRPr>
                    </a:p>
                    <a:p>
                      <a:endParaRPr lang="en-AU" sz="1200" b="0" baseline="0" dirty="0">
                        <a:latin typeface="Comic Sans MS" pitchFamily="66" charset="0"/>
                      </a:endParaRPr>
                    </a:p>
                    <a:p>
                      <a:endParaRPr lang="en-AU" sz="1100" b="0" dirty="0">
                        <a:latin typeface="Comic Sans MS" pitchFamily="66" charset="0"/>
                      </a:endParaRPr>
                    </a:p>
                  </a:txBody>
                  <a:tcPr marL="82296" marR="8229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AU" sz="1200" b="1" dirty="0"/>
                        <a:t>           </a:t>
                      </a:r>
                      <a:endParaRPr lang="en-AU" sz="1200" b="0" baseline="0" dirty="0">
                        <a:latin typeface="Comic Sans MS" pitchFamily="66" charset="0"/>
                      </a:endParaRPr>
                    </a:p>
                    <a:p>
                      <a:endParaRPr lang="en-AU" sz="1200" b="0" baseline="0" dirty="0">
                        <a:latin typeface="Comic Sans MS" pitchFamily="66" charset="0"/>
                      </a:endParaRPr>
                    </a:p>
                    <a:p>
                      <a:endParaRPr lang="en-AU" sz="1100" b="0" dirty="0">
                        <a:latin typeface="Comic Sans MS" pitchFamily="66" charset="0"/>
                      </a:endParaRPr>
                    </a:p>
                  </a:txBody>
                  <a:tcPr marL="82296" marR="8229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alpha val="59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492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770" kern="1200" dirty="0">
                          <a:solidFill>
                            <a:schemeClr val="dk1"/>
                          </a:solidFill>
                          <a:latin typeface="Cambria"/>
                        </a:rPr>
                        <a:t>            </a:t>
                      </a:r>
                      <a:r>
                        <a:rPr lang="en-AU" sz="800" dirty="0">
                          <a:hlinkClick r:id="rId2"/>
                        </a:rPr>
                        <a:t>http://www.businessmodelgeneration.com</a:t>
                      </a:r>
                      <a:endParaRPr lang="en-AU" sz="500" dirty="0"/>
                    </a:p>
                    <a:p>
                      <a:endParaRPr lang="en-AU" sz="770" kern="1200" dirty="0">
                        <a:solidFill>
                          <a:schemeClr val="dk1"/>
                        </a:solidFill>
                        <a:latin typeface="Cambria"/>
                      </a:endParaRPr>
                    </a:p>
                  </a:txBody>
                  <a:tcPr marL="82296" marR="8229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sz="1100" b="0" baseline="0" dirty="0">
                        <a:latin typeface="Comic Sans MS" pitchFamily="66" charset="0"/>
                      </a:endParaRPr>
                    </a:p>
                  </a:txBody>
                  <a:tcPr marL="82296" marR="8229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589">
                <a:tc gridSpan="6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U" sz="700" dirty="0"/>
                    </a:p>
                  </a:txBody>
                  <a:tcPr marL="82296" marR="82296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AU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5" name="Picture 1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469900"/>
            <a:ext cx="561975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06800" y="381000"/>
            <a:ext cx="5080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5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06098" y="2362200"/>
            <a:ext cx="4984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0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0650" y="384175"/>
            <a:ext cx="479425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152400" y="122238"/>
            <a:ext cx="8839200" cy="258762"/>
          </a:xfrm>
        </p:spPr>
        <p:txBody>
          <a:bodyPr/>
          <a:lstStyle/>
          <a:p>
            <a:pPr algn="l"/>
            <a:r>
              <a:rPr lang="en-US" sz="2000" dirty="0"/>
              <a:t>Business Model Canvas - </a:t>
            </a:r>
            <a:endParaRPr lang="en-AU" sz="2000" dirty="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B4D5897E-3AA0-3F40-8DC3-070452C566A0}"/>
              </a:ext>
            </a:extLst>
          </p:cNvPr>
          <p:cNvSpPr/>
          <p:nvPr/>
        </p:nvSpPr>
        <p:spPr>
          <a:xfrm>
            <a:off x="8546374" y="722251"/>
            <a:ext cx="264396" cy="266899"/>
          </a:xfrm>
          <a:prstGeom prst="ellipse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</a:t>
            </a: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B76F5DD1-FC78-FA4A-99B8-991E41D6FFC4}"/>
              </a:ext>
            </a:extLst>
          </p:cNvPr>
          <p:cNvSpPr/>
          <p:nvPr/>
        </p:nvSpPr>
        <p:spPr>
          <a:xfrm>
            <a:off x="5039921" y="520500"/>
            <a:ext cx="264396" cy="266899"/>
          </a:xfrm>
          <a:prstGeom prst="ellipse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1BB053AF-8721-334D-AA5D-458780230169}"/>
              </a:ext>
            </a:extLst>
          </p:cNvPr>
          <p:cNvSpPr/>
          <p:nvPr/>
        </p:nvSpPr>
        <p:spPr>
          <a:xfrm>
            <a:off x="6849395" y="2516135"/>
            <a:ext cx="264396" cy="266899"/>
          </a:xfrm>
          <a:prstGeom prst="ellipse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3</a:t>
            </a: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A01A42BC-B882-344E-9CF4-D2405FC9DAD9}"/>
              </a:ext>
            </a:extLst>
          </p:cNvPr>
          <p:cNvSpPr/>
          <p:nvPr/>
        </p:nvSpPr>
        <p:spPr>
          <a:xfrm>
            <a:off x="1524000" y="495100"/>
            <a:ext cx="264396" cy="266899"/>
          </a:xfrm>
          <a:prstGeom prst="ellipse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4444740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817</TotalTime>
  <Words>462</Words>
  <Application>Microsoft Macintosh PowerPoint</Application>
  <PresentationFormat>Affichage à l'écran (4:3)</PresentationFormat>
  <Paragraphs>69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Calibri</vt:lpstr>
      <vt:lpstr>Cambria</vt:lpstr>
      <vt:lpstr>Comic Sans MS</vt:lpstr>
      <vt:lpstr>Office Theme</vt:lpstr>
      <vt:lpstr>Business Model Canvas - </vt:lpstr>
      <vt:lpstr>Business Model Canvas - </vt:lpstr>
    </vt:vector>
  </TitlesOfParts>
  <Company>World Vision Australia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model canvas template</dc:title>
  <dc:creator>This version: James Cox</dc:creator>
  <dc:description>Full credit to  http://www.businessmodelgeneration.com and its users for this template. I have made enhancements to its useability by using a table as the underlying format.</dc:description>
  <cp:lastModifiedBy>Isabelle ARBELOT</cp:lastModifiedBy>
  <cp:revision>66</cp:revision>
  <cp:lastPrinted>2018-10-10T12:04:46Z</cp:lastPrinted>
  <dcterms:created xsi:type="dcterms:W3CDTF">2011-03-15T01:24:59Z</dcterms:created>
  <dcterms:modified xsi:type="dcterms:W3CDTF">2021-04-15T17:48:53Z</dcterms:modified>
</cp:coreProperties>
</file>